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0" r:id="rId2"/>
    <p:sldId id="261" r:id="rId3"/>
    <p:sldId id="268" r:id="rId4"/>
    <p:sldId id="267" r:id="rId5"/>
    <p:sldId id="266" r:id="rId6"/>
    <p:sldId id="271" r:id="rId7"/>
    <p:sldId id="272" r:id="rId8"/>
    <p:sldId id="273" r:id="rId9"/>
    <p:sldId id="269" r:id="rId10"/>
    <p:sldId id="274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" id="{82CDAF1B-FA11-0243-BDCA-3EBA3859121F}">
          <p14:sldIdLst>
            <p14:sldId id="260"/>
            <p14:sldId id="261"/>
            <p14:sldId id="268"/>
            <p14:sldId id="267"/>
            <p14:sldId id="266"/>
            <p14:sldId id="271"/>
            <p14:sldId id="272"/>
            <p14:sldId id="273"/>
            <p14:sldId id="269"/>
            <p14:sldId id="274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000"/>
    <a:srgbClr val="011893"/>
    <a:srgbClr val="FF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6"/>
    <p:restoredTop sz="94582"/>
  </p:normalViewPr>
  <p:slideViewPr>
    <p:cSldViewPr snapToGrid="0" snapToObjects="1">
      <p:cViewPr varScale="1">
        <p:scale>
          <a:sx n="100" d="100"/>
          <a:sy n="100" d="100"/>
        </p:scale>
        <p:origin x="108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1" d="100"/>
          <a:sy n="71" d="100"/>
        </p:scale>
        <p:origin x="35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D717C1-B0AE-4D4F-BDE2-1EF2603484E2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DB6089-6ED5-6849-B310-DA863BFDC440}">
      <dgm:prSet phldrT="[Text]" custT="1"/>
      <dgm:spPr/>
      <dgm:t>
        <a:bodyPr/>
        <a:lstStyle/>
        <a:p>
          <a:r>
            <a:rPr lang="en-US" sz="1600" dirty="0">
              <a:latin typeface="Avenir Next" panose="020B0503020202020204" pitchFamily="34" charset="0"/>
              <a:cs typeface="Times New Roman" panose="02020603050405020304" pitchFamily="18" charset="0"/>
            </a:rPr>
            <a:t>Step 1</a:t>
          </a:r>
        </a:p>
      </dgm:t>
    </dgm:pt>
    <dgm:pt modelId="{1CB1902A-4261-674D-A9E7-79819D773F1C}" type="parTrans" cxnId="{72B536F8-A758-5D4C-A083-68BCFFF6D4C2}">
      <dgm:prSet/>
      <dgm:spPr/>
      <dgm:t>
        <a:bodyPr/>
        <a:lstStyle/>
        <a:p>
          <a:endParaRPr lang="en-US"/>
        </a:p>
      </dgm:t>
    </dgm:pt>
    <dgm:pt modelId="{580BB3DC-87B3-AE4F-A28C-3493F7587DB8}" type="sibTrans" cxnId="{72B536F8-A758-5D4C-A083-68BCFFF6D4C2}">
      <dgm:prSet/>
      <dgm:spPr/>
      <dgm:t>
        <a:bodyPr/>
        <a:lstStyle/>
        <a:p>
          <a:endParaRPr lang="en-US"/>
        </a:p>
      </dgm:t>
    </dgm:pt>
    <dgm:pt modelId="{D39F5E44-37B7-1E47-8F7A-116E07CC5879}">
      <dgm:prSet phldrT="[Text]" custT="1"/>
      <dgm:spPr/>
      <dgm:t>
        <a:bodyPr/>
        <a:lstStyle/>
        <a:p>
          <a:pPr>
            <a:buFont typeface="Wingdings" pitchFamily="2" charset="2"/>
            <a:buChar char="§"/>
          </a:pPr>
          <a:r>
            <a:rPr lang="en-US" sz="2000" dirty="0">
              <a:latin typeface="Avenir Next" panose="020B0503020202020204" pitchFamily="34" charset="0"/>
              <a:cs typeface="Times New Roman" panose="02020603050405020304" pitchFamily="18" charset="0"/>
            </a:rPr>
            <a:t>Threat Assessment</a:t>
          </a:r>
        </a:p>
      </dgm:t>
    </dgm:pt>
    <dgm:pt modelId="{15CA99A6-C312-534E-9DF0-B5D307D7B640}" type="parTrans" cxnId="{C673C8AE-B5DE-8A47-A359-D2CA4F5BDCE0}">
      <dgm:prSet/>
      <dgm:spPr/>
      <dgm:t>
        <a:bodyPr/>
        <a:lstStyle/>
        <a:p>
          <a:endParaRPr lang="en-US"/>
        </a:p>
      </dgm:t>
    </dgm:pt>
    <dgm:pt modelId="{27031CD7-55C8-FF49-8D8C-1BF8CFF14548}" type="sibTrans" cxnId="{C673C8AE-B5DE-8A47-A359-D2CA4F5BDCE0}">
      <dgm:prSet/>
      <dgm:spPr/>
      <dgm:t>
        <a:bodyPr/>
        <a:lstStyle/>
        <a:p>
          <a:endParaRPr lang="en-US"/>
        </a:p>
      </dgm:t>
    </dgm:pt>
    <dgm:pt modelId="{98B3957E-7F20-674D-ABBA-218926664903}">
      <dgm:prSet phldrT="[Text]" custT="1"/>
      <dgm:spPr/>
      <dgm:t>
        <a:bodyPr/>
        <a:lstStyle/>
        <a:p>
          <a:r>
            <a:rPr lang="en-US" sz="1600" dirty="0">
              <a:latin typeface="Avenir Next" panose="020B0503020202020204" pitchFamily="34" charset="0"/>
              <a:cs typeface="Times New Roman" panose="02020603050405020304" pitchFamily="18" charset="0"/>
            </a:rPr>
            <a:t>Step 2</a:t>
          </a:r>
        </a:p>
      </dgm:t>
    </dgm:pt>
    <dgm:pt modelId="{B61AAB25-E7D4-8746-ABDC-ACCAF5741B6C}" type="parTrans" cxnId="{97B4CE76-44B3-5A4F-AB95-7A1BB2575FCC}">
      <dgm:prSet/>
      <dgm:spPr/>
      <dgm:t>
        <a:bodyPr/>
        <a:lstStyle/>
        <a:p>
          <a:endParaRPr lang="en-US"/>
        </a:p>
      </dgm:t>
    </dgm:pt>
    <dgm:pt modelId="{02EB0AFC-B2AB-4C46-8A8B-3A7F5B273341}" type="sibTrans" cxnId="{97B4CE76-44B3-5A4F-AB95-7A1BB2575FCC}">
      <dgm:prSet/>
      <dgm:spPr/>
      <dgm:t>
        <a:bodyPr/>
        <a:lstStyle/>
        <a:p>
          <a:endParaRPr lang="en-US"/>
        </a:p>
      </dgm:t>
    </dgm:pt>
    <dgm:pt modelId="{BD817E31-2860-1E4F-B2B1-4578FD72698F}">
      <dgm:prSet phldrT="[Text]" custT="1"/>
      <dgm:spPr/>
      <dgm:t>
        <a:bodyPr/>
        <a:lstStyle/>
        <a:p>
          <a:r>
            <a:rPr lang="en-US" sz="1600" dirty="0">
              <a:latin typeface="Avenir Next" panose="020B0503020202020204" pitchFamily="34" charset="0"/>
              <a:cs typeface="Times New Roman" panose="02020603050405020304" pitchFamily="18" charset="0"/>
            </a:rPr>
            <a:t>Step 3</a:t>
          </a:r>
        </a:p>
      </dgm:t>
    </dgm:pt>
    <dgm:pt modelId="{C0041CF4-4F78-894D-8A96-A617F2B61E29}" type="parTrans" cxnId="{21C49921-BD5C-5948-93D4-56B5AAF40848}">
      <dgm:prSet/>
      <dgm:spPr/>
      <dgm:t>
        <a:bodyPr/>
        <a:lstStyle/>
        <a:p>
          <a:endParaRPr lang="en-US"/>
        </a:p>
      </dgm:t>
    </dgm:pt>
    <dgm:pt modelId="{B64B6F3C-F84B-A54A-80E0-0F5232B4D8D9}" type="sibTrans" cxnId="{21C49921-BD5C-5948-93D4-56B5AAF40848}">
      <dgm:prSet/>
      <dgm:spPr/>
      <dgm:t>
        <a:bodyPr/>
        <a:lstStyle/>
        <a:p>
          <a:endParaRPr lang="en-US"/>
        </a:p>
      </dgm:t>
    </dgm:pt>
    <dgm:pt modelId="{4C6E1540-C55E-CF4F-9B34-79D62CC457DC}">
      <dgm:prSet phldrT="[Text]" custT="1"/>
      <dgm:spPr/>
      <dgm:t>
        <a:bodyPr/>
        <a:lstStyle/>
        <a:p>
          <a:pPr>
            <a:buFont typeface="Wingdings" pitchFamily="2" charset="2"/>
            <a:buChar char="§"/>
          </a:pPr>
          <a:r>
            <a:rPr lang="en-US" sz="2000" dirty="0">
              <a:latin typeface="Avenir Next" panose="020B0503020202020204" pitchFamily="34" charset="0"/>
              <a:cs typeface="Times New Roman" panose="02020603050405020304" pitchFamily="18" charset="0"/>
            </a:rPr>
            <a:t>Vulnerability Assessment (Vehicle Vector/Blast Analysis) </a:t>
          </a:r>
        </a:p>
      </dgm:t>
    </dgm:pt>
    <dgm:pt modelId="{B6A41B95-50C3-764D-AD00-D40C8D33436D}" type="parTrans" cxnId="{B60B5D5C-31BE-534A-BA3D-7F64E6A9FE9C}">
      <dgm:prSet/>
      <dgm:spPr/>
      <dgm:t>
        <a:bodyPr/>
        <a:lstStyle/>
        <a:p>
          <a:endParaRPr lang="en-US"/>
        </a:p>
      </dgm:t>
    </dgm:pt>
    <dgm:pt modelId="{04228A40-B859-584A-BA8D-723A60C1E3BC}" type="sibTrans" cxnId="{B60B5D5C-31BE-534A-BA3D-7F64E6A9FE9C}">
      <dgm:prSet/>
      <dgm:spPr/>
      <dgm:t>
        <a:bodyPr/>
        <a:lstStyle/>
        <a:p>
          <a:endParaRPr lang="en-US"/>
        </a:p>
      </dgm:t>
    </dgm:pt>
    <dgm:pt modelId="{3F805267-AC4E-0B4D-847D-6885497D6DF3}">
      <dgm:prSet phldrT="[Text]" custT="1"/>
      <dgm:spPr/>
      <dgm:t>
        <a:bodyPr/>
        <a:lstStyle/>
        <a:p>
          <a:r>
            <a:rPr lang="en-US" sz="1600" dirty="0">
              <a:latin typeface="Avenir Next" panose="020B0503020202020204" pitchFamily="34" charset="0"/>
              <a:cs typeface="Times New Roman" panose="02020603050405020304" pitchFamily="18" charset="0"/>
            </a:rPr>
            <a:t>Step 4</a:t>
          </a:r>
        </a:p>
      </dgm:t>
    </dgm:pt>
    <dgm:pt modelId="{CD7C303A-0E5F-DE4D-96CE-27060961CE3F}" type="parTrans" cxnId="{B830AAF9-BF0D-134A-ADAE-B1C7033270A5}">
      <dgm:prSet/>
      <dgm:spPr/>
      <dgm:t>
        <a:bodyPr/>
        <a:lstStyle/>
        <a:p>
          <a:endParaRPr lang="en-US"/>
        </a:p>
      </dgm:t>
    </dgm:pt>
    <dgm:pt modelId="{323D93F9-F3E5-424F-82D7-E33D82CF2F77}" type="sibTrans" cxnId="{B830AAF9-BF0D-134A-ADAE-B1C7033270A5}">
      <dgm:prSet/>
      <dgm:spPr/>
      <dgm:t>
        <a:bodyPr/>
        <a:lstStyle/>
        <a:p>
          <a:endParaRPr lang="en-US"/>
        </a:p>
      </dgm:t>
    </dgm:pt>
    <dgm:pt modelId="{9E2C0DC4-61B1-F746-B1AD-EEF8635545ED}">
      <dgm:prSet phldrT="[Text]" custT="1"/>
      <dgm:spPr/>
      <dgm:t>
        <a:bodyPr/>
        <a:lstStyle/>
        <a:p>
          <a:r>
            <a:rPr lang="en-US" sz="1600" dirty="0">
              <a:latin typeface="Avenir Next" panose="020B0503020202020204" pitchFamily="34" charset="0"/>
              <a:cs typeface="Times New Roman" panose="02020603050405020304" pitchFamily="18" charset="0"/>
            </a:rPr>
            <a:t>Step 5 </a:t>
          </a:r>
        </a:p>
      </dgm:t>
    </dgm:pt>
    <dgm:pt modelId="{5C902ABF-1F26-FE41-B45E-930634C469C0}" type="parTrans" cxnId="{9BB38789-3E4C-E749-9DDB-054CBDE68A7E}">
      <dgm:prSet/>
      <dgm:spPr/>
      <dgm:t>
        <a:bodyPr/>
        <a:lstStyle/>
        <a:p>
          <a:endParaRPr lang="en-US"/>
        </a:p>
      </dgm:t>
    </dgm:pt>
    <dgm:pt modelId="{D0E10429-5809-D04B-99ED-B286BD31242E}" type="sibTrans" cxnId="{9BB38789-3E4C-E749-9DDB-054CBDE68A7E}">
      <dgm:prSet/>
      <dgm:spPr/>
      <dgm:t>
        <a:bodyPr/>
        <a:lstStyle/>
        <a:p>
          <a:endParaRPr lang="en-US"/>
        </a:p>
      </dgm:t>
    </dgm:pt>
    <dgm:pt modelId="{ED21D456-974E-2743-9533-7D0B72B6E312}">
      <dgm:prSet phldrT="[Text]" custT="1"/>
      <dgm:spPr/>
      <dgm:t>
        <a:bodyPr/>
        <a:lstStyle/>
        <a:p>
          <a:pPr>
            <a:buFont typeface="Wingdings" pitchFamily="2" charset="2"/>
            <a:buChar char="§"/>
          </a:pPr>
          <a:r>
            <a:rPr lang="en-US" sz="2000" dirty="0">
              <a:latin typeface="Avenir Next" panose="020B0503020202020204" pitchFamily="34" charset="0"/>
              <a:cs typeface="Times New Roman" panose="02020603050405020304" pitchFamily="18" charset="0"/>
            </a:rPr>
            <a:t>Risk Assessment</a:t>
          </a:r>
        </a:p>
      </dgm:t>
    </dgm:pt>
    <dgm:pt modelId="{C7039A48-2F2C-2544-88F6-7E858400E5DD}" type="parTrans" cxnId="{5DEE5947-34D1-A545-B42A-8FAB22AB8AD9}">
      <dgm:prSet/>
      <dgm:spPr/>
      <dgm:t>
        <a:bodyPr/>
        <a:lstStyle/>
        <a:p>
          <a:endParaRPr lang="en-US"/>
        </a:p>
      </dgm:t>
    </dgm:pt>
    <dgm:pt modelId="{DB25292E-22BB-7149-8ECD-17690D6E1639}" type="sibTrans" cxnId="{5DEE5947-34D1-A545-B42A-8FAB22AB8AD9}">
      <dgm:prSet/>
      <dgm:spPr/>
      <dgm:t>
        <a:bodyPr/>
        <a:lstStyle/>
        <a:p>
          <a:endParaRPr lang="en-US"/>
        </a:p>
      </dgm:t>
    </dgm:pt>
    <dgm:pt modelId="{72333D19-B123-E842-AA28-607587B29B35}">
      <dgm:prSet phldrT="[Text]" custT="1"/>
      <dgm:spPr/>
      <dgm:t>
        <a:bodyPr/>
        <a:lstStyle/>
        <a:p>
          <a:pPr>
            <a:buFont typeface="Wingdings" pitchFamily="2" charset="2"/>
            <a:buChar char="§"/>
          </a:pPr>
          <a:r>
            <a:rPr lang="en-US" sz="2000" dirty="0">
              <a:latin typeface="Avenir Next" panose="020B0503020202020204" pitchFamily="34" charset="0"/>
              <a:cs typeface="Times New Roman" panose="02020603050405020304" pitchFamily="18" charset="0"/>
            </a:rPr>
            <a:t>Enhancement Recommendations</a:t>
          </a:r>
        </a:p>
      </dgm:t>
    </dgm:pt>
    <dgm:pt modelId="{06358521-68A3-8843-ADC2-517899A99A30}" type="parTrans" cxnId="{07BBC6E1-59D9-734A-BEEA-832166BCF138}">
      <dgm:prSet/>
      <dgm:spPr/>
      <dgm:t>
        <a:bodyPr/>
        <a:lstStyle/>
        <a:p>
          <a:endParaRPr lang="en-US"/>
        </a:p>
      </dgm:t>
    </dgm:pt>
    <dgm:pt modelId="{ADD7A0EA-98AD-BD46-8676-3D90A433AAE4}" type="sibTrans" cxnId="{07BBC6E1-59D9-734A-BEEA-832166BCF138}">
      <dgm:prSet/>
      <dgm:spPr/>
      <dgm:t>
        <a:bodyPr/>
        <a:lstStyle/>
        <a:p>
          <a:endParaRPr lang="en-US"/>
        </a:p>
      </dgm:t>
    </dgm:pt>
    <dgm:pt modelId="{E2CE77F8-3219-1C42-84BA-9D4CBF337A6C}">
      <dgm:prSet phldrT="[Text]" custT="1"/>
      <dgm:spPr/>
      <dgm:t>
        <a:bodyPr/>
        <a:lstStyle/>
        <a:p>
          <a:pPr>
            <a:buFont typeface="Wingdings" pitchFamily="2" charset="2"/>
            <a:buChar char="§"/>
          </a:pPr>
          <a:r>
            <a:rPr lang="en-US" sz="2000" dirty="0">
              <a:latin typeface="Avenir Next" panose="020B0503020202020204" pitchFamily="34" charset="0"/>
              <a:cs typeface="Times New Roman" panose="02020603050405020304" pitchFamily="18" charset="0"/>
            </a:rPr>
            <a:t>Cost Benefit Analysis</a:t>
          </a:r>
        </a:p>
      </dgm:t>
    </dgm:pt>
    <dgm:pt modelId="{5DC72E0C-5CC6-C34E-B5A1-77B3AE28EA5C}" type="parTrans" cxnId="{7FAEF0A1-4E14-5F48-BD6B-5AD38D55663D}">
      <dgm:prSet/>
      <dgm:spPr/>
      <dgm:t>
        <a:bodyPr/>
        <a:lstStyle/>
        <a:p>
          <a:endParaRPr lang="en-US"/>
        </a:p>
      </dgm:t>
    </dgm:pt>
    <dgm:pt modelId="{35C5E44C-7746-654B-8ADA-5841AF34658B}" type="sibTrans" cxnId="{7FAEF0A1-4E14-5F48-BD6B-5AD38D55663D}">
      <dgm:prSet/>
      <dgm:spPr/>
      <dgm:t>
        <a:bodyPr/>
        <a:lstStyle/>
        <a:p>
          <a:endParaRPr lang="en-US"/>
        </a:p>
      </dgm:t>
    </dgm:pt>
    <dgm:pt modelId="{38116488-F41D-F04E-BA41-CB189392A0CD}" type="pres">
      <dgm:prSet presAssocID="{10D717C1-B0AE-4D4F-BDE2-1EF2603484E2}" presName="linearFlow" presStyleCnt="0">
        <dgm:presLayoutVars>
          <dgm:dir/>
          <dgm:animLvl val="lvl"/>
          <dgm:resizeHandles val="exact"/>
        </dgm:presLayoutVars>
      </dgm:prSet>
      <dgm:spPr/>
    </dgm:pt>
    <dgm:pt modelId="{67051AF2-5D61-494C-836C-4B58379A15DB}" type="pres">
      <dgm:prSet presAssocID="{78DB6089-6ED5-6849-B310-DA863BFDC440}" presName="composite" presStyleCnt="0"/>
      <dgm:spPr/>
    </dgm:pt>
    <dgm:pt modelId="{AB41EE81-CC69-9245-9052-1124CCA6C923}" type="pres">
      <dgm:prSet presAssocID="{78DB6089-6ED5-6849-B310-DA863BFDC440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ECD5B581-64D6-4349-B0B2-AA5C8B820CC1}" type="pres">
      <dgm:prSet presAssocID="{78DB6089-6ED5-6849-B310-DA863BFDC440}" presName="descendantText" presStyleLbl="alignAcc1" presStyleIdx="0" presStyleCnt="5">
        <dgm:presLayoutVars>
          <dgm:bulletEnabled val="1"/>
        </dgm:presLayoutVars>
      </dgm:prSet>
      <dgm:spPr/>
    </dgm:pt>
    <dgm:pt modelId="{DD6ABFBB-AF2A-1047-A9DE-0FFF65B5BA7A}" type="pres">
      <dgm:prSet presAssocID="{580BB3DC-87B3-AE4F-A28C-3493F7587DB8}" presName="sp" presStyleCnt="0"/>
      <dgm:spPr/>
    </dgm:pt>
    <dgm:pt modelId="{EF215D96-A612-5D4C-A264-78185B605DBD}" type="pres">
      <dgm:prSet presAssocID="{98B3957E-7F20-674D-ABBA-218926664903}" presName="composite" presStyleCnt="0"/>
      <dgm:spPr/>
    </dgm:pt>
    <dgm:pt modelId="{C3985F70-E11F-954D-9906-964476B6A675}" type="pres">
      <dgm:prSet presAssocID="{98B3957E-7F20-674D-ABBA-218926664903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8DDD02D5-DFFF-4444-9A9B-55834D9DDDB0}" type="pres">
      <dgm:prSet presAssocID="{98B3957E-7F20-674D-ABBA-218926664903}" presName="descendantText" presStyleLbl="alignAcc1" presStyleIdx="1" presStyleCnt="5">
        <dgm:presLayoutVars>
          <dgm:bulletEnabled val="1"/>
        </dgm:presLayoutVars>
      </dgm:prSet>
      <dgm:spPr/>
    </dgm:pt>
    <dgm:pt modelId="{0D97D9AD-FAD0-F842-B994-B82665F64F4E}" type="pres">
      <dgm:prSet presAssocID="{02EB0AFC-B2AB-4C46-8A8B-3A7F5B273341}" presName="sp" presStyleCnt="0"/>
      <dgm:spPr/>
    </dgm:pt>
    <dgm:pt modelId="{6B19EE8D-EB62-534A-9876-62C7ACACF26A}" type="pres">
      <dgm:prSet presAssocID="{BD817E31-2860-1E4F-B2B1-4578FD72698F}" presName="composite" presStyleCnt="0"/>
      <dgm:spPr/>
    </dgm:pt>
    <dgm:pt modelId="{77221415-11DE-B54A-90B8-D69F685C625E}" type="pres">
      <dgm:prSet presAssocID="{BD817E31-2860-1E4F-B2B1-4578FD72698F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9F7CFA0-78EA-9546-A0B5-EDE640EB7347}" type="pres">
      <dgm:prSet presAssocID="{BD817E31-2860-1E4F-B2B1-4578FD72698F}" presName="descendantText" presStyleLbl="alignAcc1" presStyleIdx="2" presStyleCnt="5">
        <dgm:presLayoutVars>
          <dgm:bulletEnabled val="1"/>
        </dgm:presLayoutVars>
      </dgm:prSet>
      <dgm:spPr/>
    </dgm:pt>
    <dgm:pt modelId="{E6107F1A-80F1-B04C-B880-1017DF96C163}" type="pres">
      <dgm:prSet presAssocID="{B64B6F3C-F84B-A54A-80E0-0F5232B4D8D9}" presName="sp" presStyleCnt="0"/>
      <dgm:spPr/>
    </dgm:pt>
    <dgm:pt modelId="{304275E5-325D-3D47-84E3-1BA6DFD89048}" type="pres">
      <dgm:prSet presAssocID="{3F805267-AC4E-0B4D-847D-6885497D6DF3}" presName="composite" presStyleCnt="0"/>
      <dgm:spPr/>
    </dgm:pt>
    <dgm:pt modelId="{176C462E-BD33-7841-8BFF-90672A04C896}" type="pres">
      <dgm:prSet presAssocID="{3F805267-AC4E-0B4D-847D-6885497D6DF3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BA2AFEE1-37C6-3344-AABD-E4E6ACB68A66}" type="pres">
      <dgm:prSet presAssocID="{3F805267-AC4E-0B4D-847D-6885497D6DF3}" presName="descendantText" presStyleLbl="alignAcc1" presStyleIdx="3" presStyleCnt="5">
        <dgm:presLayoutVars>
          <dgm:bulletEnabled val="1"/>
        </dgm:presLayoutVars>
      </dgm:prSet>
      <dgm:spPr/>
    </dgm:pt>
    <dgm:pt modelId="{81FB1C53-84A7-E94B-87BA-E8F701D87DEE}" type="pres">
      <dgm:prSet presAssocID="{323D93F9-F3E5-424F-82D7-E33D82CF2F77}" presName="sp" presStyleCnt="0"/>
      <dgm:spPr/>
    </dgm:pt>
    <dgm:pt modelId="{DA42CF16-18CE-F748-82BE-36CB8F56A563}" type="pres">
      <dgm:prSet presAssocID="{9E2C0DC4-61B1-F746-B1AD-EEF8635545ED}" presName="composite" presStyleCnt="0"/>
      <dgm:spPr/>
    </dgm:pt>
    <dgm:pt modelId="{F358FC0C-3098-004B-BA8F-5F0E5CA50A6C}" type="pres">
      <dgm:prSet presAssocID="{9E2C0DC4-61B1-F746-B1AD-EEF8635545E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60BDEBA-F8D0-0841-9D67-3EE44D3F3127}" type="pres">
      <dgm:prSet presAssocID="{9E2C0DC4-61B1-F746-B1AD-EEF8635545E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21C49921-BD5C-5948-93D4-56B5AAF40848}" srcId="{10D717C1-B0AE-4D4F-BDE2-1EF2603484E2}" destId="{BD817E31-2860-1E4F-B2B1-4578FD72698F}" srcOrd="2" destOrd="0" parTransId="{C0041CF4-4F78-894D-8A96-A617F2B61E29}" sibTransId="{B64B6F3C-F84B-A54A-80E0-0F5232B4D8D9}"/>
    <dgm:cxn modelId="{9CDFE832-ABC2-0F4B-9E30-BECA521BE57C}" type="presOf" srcId="{D39F5E44-37B7-1E47-8F7A-116E07CC5879}" destId="{ECD5B581-64D6-4349-B0B2-AA5C8B820CC1}" srcOrd="0" destOrd="0" presId="urn:microsoft.com/office/officeart/2005/8/layout/chevron2"/>
    <dgm:cxn modelId="{553FB43F-AE86-A345-9FA4-133C33D356B3}" type="presOf" srcId="{4C6E1540-C55E-CF4F-9B34-79D62CC457DC}" destId="{8DDD02D5-DFFF-4444-9A9B-55834D9DDDB0}" srcOrd="0" destOrd="0" presId="urn:microsoft.com/office/officeart/2005/8/layout/chevron2"/>
    <dgm:cxn modelId="{8B737A5B-F6E8-5D46-8CC5-5F4949E1C49B}" type="presOf" srcId="{3F805267-AC4E-0B4D-847D-6885497D6DF3}" destId="{176C462E-BD33-7841-8BFF-90672A04C896}" srcOrd="0" destOrd="0" presId="urn:microsoft.com/office/officeart/2005/8/layout/chevron2"/>
    <dgm:cxn modelId="{B60B5D5C-31BE-534A-BA3D-7F64E6A9FE9C}" srcId="{98B3957E-7F20-674D-ABBA-218926664903}" destId="{4C6E1540-C55E-CF4F-9B34-79D62CC457DC}" srcOrd="0" destOrd="0" parTransId="{B6A41B95-50C3-764D-AD00-D40C8D33436D}" sibTransId="{04228A40-B859-584A-BA8D-723A60C1E3BC}"/>
    <dgm:cxn modelId="{5941435E-EE5D-C44B-A846-A6F38A6B61A1}" type="presOf" srcId="{10D717C1-B0AE-4D4F-BDE2-1EF2603484E2}" destId="{38116488-F41D-F04E-BA41-CB189392A0CD}" srcOrd="0" destOrd="0" presId="urn:microsoft.com/office/officeart/2005/8/layout/chevron2"/>
    <dgm:cxn modelId="{5DEE5947-34D1-A545-B42A-8FAB22AB8AD9}" srcId="{BD817E31-2860-1E4F-B2B1-4578FD72698F}" destId="{ED21D456-974E-2743-9533-7D0B72B6E312}" srcOrd="0" destOrd="0" parTransId="{C7039A48-2F2C-2544-88F6-7E858400E5DD}" sibTransId="{DB25292E-22BB-7149-8ECD-17690D6E1639}"/>
    <dgm:cxn modelId="{44482B74-05BC-DA41-82C1-D42703C4BE97}" type="presOf" srcId="{E2CE77F8-3219-1C42-84BA-9D4CBF337A6C}" destId="{260BDEBA-F8D0-0841-9D67-3EE44D3F3127}" srcOrd="0" destOrd="0" presId="urn:microsoft.com/office/officeart/2005/8/layout/chevron2"/>
    <dgm:cxn modelId="{97B4CE76-44B3-5A4F-AB95-7A1BB2575FCC}" srcId="{10D717C1-B0AE-4D4F-BDE2-1EF2603484E2}" destId="{98B3957E-7F20-674D-ABBA-218926664903}" srcOrd="1" destOrd="0" parTransId="{B61AAB25-E7D4-8746-ABDC-ACCAF5741B6C}" sibTransId="{02EB0AFC-B2AB-4C46-8A8B-3A7F5B273341}"/>
    <dgm:cxn modelId="{9BB38789-3E4C-E749-9DDB-054CBDE68A7E}" srcId="{10D717C1-B0AE-4D4F-BDE2-1EF2603484E2}" destId="{9E2C0DC4-61B1-F746-B1AD-EEF8635545ED}" srcOrd="4" destOrd="0" parTransId="{5C902ABF-1F26-FE41-B45E-930634C469C0}" sibTransId="{D0E10429-5809-D04B-99ED-B286BD31242E}"/>
    <dgm:cxn modelId="{FF714D8D-FE13-4445-B1C8-82A0A7C2D310}" type="presOf" srcId="{72333D19-B123-E842-AA28-607587B29B35}" destId="{BA2AFEE1-37C6-3344-AABD-E4E6ACB68A66}" srcOrd="0" destOrd="0" presId="urn:microsoft.com/office/officeart/2005/8/layout/chevron2"/>
    <dgm:cxn modelId="{7FAEF0A1-4E14-5F48-BD6B-5AD38D55663D}" srcId="{9E2C0DC4-61B1-F746-B1AD-EEF8635545ED}" destId="{E2CE77F8-3219-1C42-84BA-9D4CBF337A6C}" srcOrd="0" destOrd="0" parTransId="{5DC72E0C-5CC6-C34E-B5A1-77B3AE28EA5C}" sibTransId="{35C5E44C-7746-654B-8ADA-5841AF34658B}"/>
    <dgm:cxn modelId="{C673C8AE-B5DE-8A47-A359-D2CA4F5BDCE0}" srcId="{78DB6089-6ED5-6849-B310-DA863BFDC440}" destId="{D39F5E44-37B7-1E47-8F7A-116E07CC5879}" srcOrd="0" destOrd="0" parTransId="{15CA99A6-C312-534E-9DF0-B5D307D7B640}" sibTransId="{27031CD7-55C8-FF49-8D8C-1BF8CFF14548}"/>
    <dgm:cxn modelId="{3333ACBB-B7EB-C740-8969-336872FF9544}" type="presOf" srcId="{BD817E31-2860-1E4F-B2B1-4578FD72698F}" destId="{77221415-11DE-B54A-90B8-D69F685C625E}" srcOrd="0" destOrd="0" presId="urn:microsoft.com/office/officeart/2005/8/layout/chevron2"/>
    <dgm:cxn modelId="{1B71F0CC-E2E7-154D-9332-202884CE46B6}" type="presOf" srcId="{ED21D456-974E-2743-9533-7D0B72B6E312}" destId="{89F7CFA0-78EA-9546-A0B5-EDE640EB7347}" srcOrd="0" destOrd="0" presId="urn:microsoft.com/office/officeart/2005/8/layout/chevron2"/>
    <dgm:cxn modelId="{A318B5D9-F52F-EF4B-A4AC-1B9719989B37}" type="presOf" srcId="{9E2C0DC4-61B1-F746-B1AD-EEF8635545ED}" destId="{F358FC0C-3098-004B-BA8F-5F0E5CA50A6C}" srcOrd="0" destOrd="0" presId="urn:microsoft.com/office/officeart/2005/8/layout/chevron2"/>
    <dgm:cxn modelId="{07BBC6E1-59D9-734A-BEEA-832166BCF138}" srcId="{3F805267-AC4E-0B4D-847D-6885497D6DF3}" destId="{72333D19-B123-E842-AA28-607587B29B35}" srcOrd="0" destOrd="0" parTransId="{06358521-68A3-8843-ADC2-517899A99A30}" sibTransId="{ADD7A0EA-98AD-BD46-8676-3D90A433AAE4}"/>
    <dgm:cxn modelId="{11B4E0EC-188A-D847-9E0A-0E8166308754}" type="presOf" srcId="{78DB6089-6ED5-6849-B310-DA863BFDC440}" destId="{AB41EE81-CC69-9245-9052-1124CCA6C923}" srcOrd="0" destOrd="0" presId="urn:microsoft.com/office/officeart/2005/8/layout/chevron2"/>
    <dgm:cxn modelId="{72B536F8-A758-5D4C-A083-68BCFFF6D4C2}" srcId="{10D717C1-B0AE-4D4F-BDE2-1EF2603484E2}" destId="{78DB6089-6ED5-6849-B310-DA863BFDC440}" srcOrd="0" destOrd="0" parTransId="{1CB1902A-4261-674D-A9E7-79819D773F1C}" sibTransId="{580BB3DC-87B3-AE4F-A28C-3493F7587DB8}"/>
    <dgm:cxn modelId="{B830AAF9-BF0D-134A-ADAE-B1C7033270A5}" srcId="{10D717C1-B0AE-4D4F-BDE2-1EF2603484E2}" destId="{3F805267-AC4E-0B4D-847D-6885497D6DF3}" srcOrd="3" destOrd="0" parTransId="{CD7C303A-0E5F-DE4D-96CE-27060961CE3F}" sibTransId="{323D93F9-F3E5-424F-82D7-E33D82CF2F77}"/>
    <dgm:cxn modelId="{BFFC27FA-4897-8E49-9DA0-B12F2AE3E924}" type="presOf" srcId="{98B3957E-7F20-674D-ABBA-218926664903}" destId="{C3985F70-E11F-954D-9906-964476B6A675}" srcOrd="0" destOrd="0" presId="urn:microsoft.com/office/officeart/2005/8/layout/chevron2"/>
    <dgm:cxn modelId="{B6A10EB7-7855-424E-BE4A-6A5A3955B439}" type="presParOf" srcId="{38116488-F41D-F04E-BA41-CB189392A0CD}" destId="{67051AF2-5D61-494C-836C-4B58379A15DB}" srcOrd="0" destOrd="0" presId="urn:microsoft.com/office/officeart/2005/8/layout/chevron2"/>
    <dgm:cxn modelId="{0B0AF1AC-057E-AC44-AD75-EA5C47B4B6FD}" type="presParOf" srcId="{67051AF2-5D61-494C-836C-4B58379A15DB}" destId="{AB41EE81-CC69-9245-9052-1124CCA6C923}" srcOrd="0" destOrd="0" presId="urn:microsoft.com/office/officeart/2005/8/layout/chevron2"/>
    <dgm:cxn modelId="{6152EA85-52B4-6744-A2CF-E6AAC8BBB7CD}" type="presParOf" srcId="{67051AF2-5D61-494C-836C-4B58379A15DB}" destId="{ECD5B581-64D6-4349-B0B2-AA5C8B820CC1}" srcOrd="1" destOrd="0" presId="urn:microsoft.com/office/officeart/2005/8/layout/chevron2"/>
    <dgm:cxn modelId="{75B31747-C384-254A-9250-DB2744AD2005}" type="presParOf" srcId="{38116488-F41D-F04E-BA41-CB189392A0CD}" destId="{DD6ABFBB-AF2A-1047-A9DE-0FFF65B5BA7A}" srcOrd="1" destOrd="0" presId="urn:microsoft.com/office/officeart/2005/8/layout/chevron2"/>
    <dgm:cxn modelId="{34C83A80-8433-6648-845C-B827AE74DADF}" type="presParOf" srcId="{38116488-F41D-F04E-BA41-CB189392A0CD}" destId="{EF215D96-A612-5D4C-A264-78185B605DBD}" srcOrd="2" destOrd="0" presId="urn:microsoft.com/office/officeart/2005/8/layout/chevron2"/>
    <dgm:cxn modelId="{2CBB6FA5-00F2-424A-B400-8F6A1709EC0C}" type="presParOf" srcId="{EF215D96-A612-5D4C-A264-78185B605DBD}" destId="{C3985F70-E11F-954D-9906-964476B6A675}" srcOrd="0" destOrd="0" presId="urn:microsoft.com/office/officeart/2005/8/layout/chevron2"/>
    <dgm:cxn modelId="{5A201BD7-86CE-8746-BACC-CE88EC94DCA9}" type="presParOf" srcId="{EF215D96-A612-5D4C-A264-78185B605DBD}" destId="{8DDD02D5-DFFF-4444-9A9B-55834D9DDDB0}" srcOrd="1" destOrd="0" presId="urn:microsoft.com/office/officeart/2005/8/layout/chevron2"/>
    <dgm:cxn modelId="{C35F907E-1EAA-2747-818E-A028FEB06789}" type="presParOf" srcId="{38116488-F41D-F04E-BA41-CB189392A0CD}" destId="{0D97D9AD-FAD0-F842-B994-B82665F64F4E}" srcOrd="3" destOrd="0" presId="urn:microsoft.com/office/officeart/2005/8/layout/chevron2"/>
    <dgm:cxn modelId="{7CB756E3-F8AD-3C49-8E7A-4262A2E8C2FA}" type="presParOf" srcId="{38116488-F41D-F04E-BA41-CB189392A0CD}" destId="{6B19EE8D-EB62-534A-9876-62C7ACACF26A}" srcOrd="4" destOrd="0" presId="urn:microsoft.com/office/officeart/2005/8/layout/chevron2"/>
    <dgm:cxn modelId="{B59074E4-A271-0B44-B250-978B08F9AE73}" type="presParOf" srcId="{6B19EE8D-EB62-534A-9876-62C7ACACF26A}" destId="{77221415-11DE-B54A-90B8-D69F685C625E}" srcOrd="0" destOrd="0" presId="urn:microsoft.com/office/officeart/2005/8/layout/chevron2"/>
    <dgm:cxn modelId="{E8AE5425-65BE-6149-8B3A-846E75386089}" type="presParOf" srcId="{6B19EE8D-EB62-534A-9876-62C7ACACF26A}" destId="{89F7CFA0-78EA-9546-A0B5-EDE640EB7347}" srcOrd="1" destOrd="0" presId="urn:microsoft.com/office/officeart/2005/8/layout/chevron2"/>
    <dgm:cxn modelId="{D0A56C95-042F-A942-A6A3-29F6657604B7}" type="presParOf" srcId="{38116488-F41D-F04E-BA41-CB189392A0CD}" destId="{E6107F1A-80F1-B04C-B880-1017DF96C163}" srcOrd="5" destOrd="0" presId="urn:microsoft.com/office/officeart/2005/8/layout/chevron2"/>
    <dgm:cxn modelId="{39F1EE87-D6DE-624D-87DC-F7F5952C4C32}" type="presParOf" srcId="{38116488-F41D-F04E-BA41-CB189392A0CD}" destId="{304275E5-325D-3D47-84E3-1BA6DFD89048}" srcOrd="6" destOrd="0" presId="urn:microsoft.com/office/officeart/2005/8/layout/chevron2"/>
    <dgm:cxn modelId="{FD8850C6-10CF-C04C-9C70-3ACC320AACDC}" type="presParOf" srcId="{304275E5-325D-3D47-84E3-1BA6DFD89048}" destId="{176C462E-BD33-7841-8BFF-90672A04C896}" srcOrd="0" destOrd="0" presId="urn:microsoft.com/office/officeart/2005/8/layout/chevron2"/>
    <dgm:cxn modelId="{FF046474-F646-0643-B9C7-E37AF5ACA356}" type="presParOf" srcId="{304275E5-325D-3D47-84E3-1BA6DFD89048}" destId="{BA2AFEE1-37C6-3344-AABD-E4E6ACB68A66}" srcOrd="1" destOrd="0" presId="urn:microsoft.com/office/officeart/2005/8/layout/chevron2"/>
    <dgm:cxn modelId="{F177FD0D-204F-FF48-917D-7383D28CCD8D}" type="presParOf" srcId="{38116488-F41D-F04E-BA41-CB189392A0CD}" destId="{81FB1C53-84A7-E94B-87BA-E8F701D87DEE}" srcOrd="7" destOrd="0" presId="urn:microsoft.com/office/officeart/2005/8/layout/chevron2"/>
    <dgm:cxn modelId="{DBAFEFB0-4303-4349-95E1-918014BD3484}" type="presParOf" srcId="{38116488-F41D-F04E-BA41-CB189392A0CD}" destId="{DA42CF16-18CE-F748-82BE-36CB8F56A563}" srcOrd="8" destOrd="0" presId="urn:microsoft.com/office/officeart/2005/8/layout/chevron2"/>
    <dgm:cxn modelId="{CDA3A887-5B41-CF45-BF43-BE79A9F7DB1F}" type="presParOf" srcId="{DA42CF16-18CE-F748-82BE-36CB8F56A563}" destId="{F358FC0C-3098-004B-BA8F-5F0E5CA50A6C}" srcOrd="0" destOrd="0" presId="urn:microsoft.com/office/officeart/2005/8/layout/chevron2"/>
    <dgm:cxn modelId="{024D41D2-78C9-8947-B194-D86FCC2F652E}" type="presParOf" srcId="{DA42CF16-18CE-F748-82BE-36CB8F56A563}" destId="{260BDEBA-F8D0-0841-9D67-3EE44D3F31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1EE81-CC69-9245-9052-1124CCA6C923}">
      <dsp:nvSpPr>
        <dsp:cNvPr id="0" name=""/>
        <dsp:cNvSpPr/>
      </dsp:nvSpPr>
      <dsp:spPr>
        <a:xfrm rot="5400000">
          <a:off x="-142088" y="143816"/>
          <a:ext cx="947254" cy="6630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" panose="020B0503020202020204" pitchFamily="34" charset="0"/>
              <a:cs typeface="Times New Roman" panose="02020603050405020304" pitchFamily="18" charset="0"/>
            </a:rPr>
            <a:t>Step 1</a:t>
          </a:r>
        </a:p>
      </dsp:txBody>
      <dsp:txXfrm rot="-5400000">
        <a:off x="0" y="333267"/>
        <a:ext cx="663078" cy="284176"/>
      </dsp:txXfrm>
    </dsp:sp>
    <dsp:sp modelId="{ECD5B581-64D6-4349-B0B2-AA5C8B820CC1}">
      <dsp:nvSpPr>
        <dsp:cNvPr id="0" name=""/>
        <dsp:cNvSpPr/>
      </dsp:nvSpPr>
      <dsp:spPr>
        <a:xfrm rot="5400000">
          <a:off x="4199935" y="-3535128"/>
          <a:ext cx="615715" cy="7689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§"/>
          </a:pPr>
          <a:r>
            <a:rPr lang="en-US" sz="2000" kern="1200" dirty="0">
              <a:latin typeface="Avenir Next" panose="020B0503020202020204" pitchFamily="34" charset="0"/>
              <a:cs typeface="Times New Roman" panose="02020603050405020304" pitchFamily="18" charset="0"/>
            </a:rPr>
            <a:t>Threat Assessment</a:t>
          </a:r>
        </a:p>
      </dsp:txBody>
      <dsp:txXfrm rot="-5400000">
        <a:off x="663078" y="31786"/>
        <a:ext cx="7659373" cy="555601"/>
      </dsp:txXfrm>
    </dsp:sp>
    <dsp:sp modelId="{C3985F70-E11F-954D-9906-964476B6A675}">
      <dsp:nvSpPr>
        <dsp:cNvPr id="0" name=""/>
        <dsp:cNvSpPr/>
      </dsp:nvSpPr>
      <dsp:spPr>
        <a:xfrm rot="5400000">
          <a:off x="-142088" y="972060"/>
          <a:ext cx="947254" cy="6630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" panose="020B0503020202020204" pitchFamily="34" charset="0"/>
              <a:cs typeface="Times New Roman" panose="02020603050405020304" pitchFamily="18" charset="0"/>
            </a:rPr>
            <a:t>Step 2</a:t>
          </a:r>
        </a:p>
      </dsp:txBody>
      <dsp:txXfrm rot="-5400000">
        <a:off x="0" y="1161511"/>
        <a:ext cx="663078" cy="284176"/>
      </dsp:txXfrm>
    </dsp:sp>
    <dsp:sp modelId="{8DDD02D5-DFFF-4444-9A9B-55834D9DDDB0}">
      <dsp:nvSpPr>
        <dsp:cNvPr id="0" name=""/>
        <dsp:cNvSpPr/>
      </dsp:nvSpPr>
      <dsp:spPr>
        <a:xfrm rot="5400000">
          <a:off x="4199935" y="-2706884"/>
          <a:ext cx="615715" cy="7689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§"/>
          </a:pPr>
          <a:r>
            <a:rPr lang="en-US" sz="2000" kern="1200" dirty="0">
              <a:latin typeface="Avenir Next" panose="020B0503020202020204" pitchFamily="34" charset="0"/>
              <a:cs typeface="Times New Roman" panose="02020603050405020304" pitchFamily="18" charset="0"/>
            </a:rPr>
            <a:t>Vulnerability Assessment (Vehicle Vector/Blast Analysis) </a:t>
          </a:r>
        </a:p>
      </dsp:txBody>
      <dsp:txXfrm rot="-5400000">
        <a:off x="663078" y="860030"/>
        <a:ext cx="7659373" cy="555601"/>
      </dsp:txXfrm>
    </dsp:sp>
    <dsp:sp modelId="{77221415-11DE-B54A-90B8-D69F685C625E}">
      <dsp:nvSpPr>
        <dsp:cNvPr id="0" name=""/>
        <dsp:cNvSpPr/>
      </dsp:nvSpPr>
      <dsp:spPr>
        <a:xfrm rot="5400000">
          <a:off x="-142088" y="1800304"/>
          <a:ext cx="947254" cy="6630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" panose="020B0503020202020204" pitchFamily="34" charset="0"/>
              <a:cs typeface="Times New Roman" panose="02020603050405020304" pitchFamily="18" charset="0"/>
            </a:rPr>
            <a:t>Step 3</a:t>
          </a:r>
        </a:p>
      </dsp:txBody>
      <dsp:txXfrm rot="-5400000">
        <a:off x="0" y="1989755"/>
        <a:ext cx="663078" cy="284176"/>
      </dsp:txXfrm>
    </dsp:sp>
    <dsp:sp modelId="{89F7CFA0-78EA-9546-A0B5-EDE640EB7347}">
      <dsp:nvSpPr>
        <dsp:cNvPr id="0" name=""/>
        <dsp:cNvSpPr/>
      </dsp:nvSpPr>
      <dsp:spPr>
        <a:xfrm rot="5400000">
          <a:off x="4199935" y="-1878640"/>
          <a:ext cx="615715" cy="7689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§"/>
          </a:pPr>
          <a:r>
            <a:rPr lang="en-US" sz="2000" kern="1200" dirty="0">
              <a:latin typeface="Avenir Next" panose="020B0503020202020204" pitchFamily="34" charset="0"/>
              <a:cs typeface="Times New Roman" panose="02020603050405020304" pitchFamily="18" charset="0"/>
            </a:rPr>
            <a:t>Risk Assessment</a:t>
          </a:r>
        </a:p>
      </dsp:txBody>
      <dsp:txXfrm rot="-5400000">
        <a:off x="663078" y="1688274"/>
        <a:ext cx="7659373" cy="555601"/>
      </dsp:txXfrm>
    </dsp:sp>
    <dsp:sp modelId="{176C462E-BD33-7841-8BFF-90672A04C896}">
      <dsp:nvSpPr>
        <dsp:cNvPr id="0" name=""/>
        <dsp:cNvSpPr/>
      </dsp:nvSpPr>
      <dsp:spPr>
        <a:xfrm rot="5400000">
          <a:off x="-142088" y="2628548"/>
          <a:ext cx="947254" cy="6630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" panose="020B0503020202020204" pitchFamily="34" charset="0"/>
              <a:cs typeface="Times New Roman" panose="02020603050405020304" pitchFamily="18" charset="0"/>
            </a:rPr>
            <a:t>Step 4</a:t>
          </a:r>
        </a:p>
      </dsp:txBody>
      <dsp:txXfrm rot="-5400000">
        <a:off x="0" y="2817999"/>
        <a:ext cx="663078" cy="284176"/>
      </dsp:txXfrm>
    </dsp:sp>
    <dsp:sp modelId="{BA2AFEE1-37C6-3344-AABD-E4E6ACB68A66}">
      <dsp:nvSpPr>
        <dsp:cNvPr id="0" name=""/>
        <dsp:cNvSpPr/>
      </dsp:nvSpPr>
      <dsp:spPr>
        <a:xfrm rot="5400000">
          <a:off x="4199935" y="-1050396"/>
          <a:ext cx="615715" cy="7689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§"/>
          </a:pPr>
          <a:r>
            <a:rPr lang="en-US" sz="2000" kern="1200" dirty="0">
              <a:latin typeface="Avenir Next" panose="020B0503020202020204" pitchFamily="34" charset="0"/>
              <a:cs typeface="Times New Roman" panose="02020603050405020304" pitchFamily="18" charset="0"/>
            </a:rPr>
            <a:t>Enhancement Recommendations</a:t>
          </a:r>
        </a:p>
      </dsp:txBody>
      <dsp:txXfrm rot="-5400000">
        <a:off x="663078" y="2516518"/>
        <a:ext cx="7659373" cy="555601"/>
      </dsp:txXfrm>
    </dsp:sp>
    <dsp:sp modelId="{F358FC0C-3098-004B-BA8F-5F0E5CA50A6C}">
      <dsp:nvSpPr>
        <dsp:cNvPr id="0" name=""/>
        <dsp:cNvSpPr/>
      </dsp:nvSpPr>
      <dsp:spPr>
        <a:xfrm rot="5400000">
          <a:off x="-142088" y="3456792"/>
          <a:ext cx="947254" cy="6630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venir Next" panose="020B0503020202020204" pitchFamily="34" charset="0"/>
              <a:cs typeface="Times New Roman" panose="02020603050405020304" pitchFamily="18" charset="0"/>
            </a:rPr>
            <a:t>Step 5 </a:t>
          </a:r>
        </a:p>
      </dsp:txBody>
      <dsp:txXfrm rot="-5400000">
        <a:off x="0" y="3646243"/>
        <a:ext cx="663078" cy="284176"/>
      </dsp:txXfrm>
    </dsp:sp>
    <dsp:sp modelId="{260BDEBA-F8D0-0841-9D67-3EE44D3F3127}">
      <dsp:nvSpPr>
        <dsp:cNvPr id="0" name=""/>
        <dsp:cNvSpPr/>
      </dsp:nvSpPr>
      <dsp:spPr>
        <a:xfrm rot="5400000">
          <a:off x="4199935" y="-222152"/>
          <a:ext cx="615715" cy="76894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§"/>
          </a:pPr>
          <a:r>
            <a:rPr lang="en-US" sz="2000" kern="1200" dirty="0">
              <a:latin typeface="Avenir Next" panose="020B0503020202020204" pitchFamily="34" charset="0"/>
              <a:cs typeface="Times New Roman" panose="02020603050405020304" pitchFamily="18" charset="0"/>
            </a:rPr>
            <a:t>Cost Benefit Analysis</a:t>
          </a:r>
        </a:p>
      </dsp:txBody>
      <dsp:txXfrm rot="-5400000">
        <a:off x="663078" y="3344762"/>
        <a:ext cx="7659373" cy="555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3CABB9-4871-3645-AF59-4375F2D943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7CE9B-6D34-AA45-BF2D-1D7C738313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F8F0-D4ED-174D-A425-37CBD34AD4B6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2FA47-C93C-A54B-8527-F38C92AB86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31E9B-FAB9-3648-8CED-2F883FE76E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06990-97F7-434E-8002-11F56B23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06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F78C7-CB7F-B347-AFF1-7A4B31F52BE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EB9B8-B2C8-DC4D-917C-B907003C5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E62F2BF-9E47-6443-90CB-FB481D8679A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508779" y="1170475"/>
            <a:ext cx="8074553" cy="6432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="1" i="0" cap="all" baseline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TEXT LAYOUT 1</a:t>
            </a:r>
          </a:p>
          <a:p>
            <a:pPr lvl="0"/>
            <a:endParaRPr lang="en-US" dirty="0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4B6FF7E9-9013-0D49-BEF1-91068CF2D6A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08778" y="1888216"/>
            <a:ext cx="8074554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cap="none" baseline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 err="1"/>
              <a:t>Lorum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CB17D54-89C1-EA49-8189-68D73022629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401" y="6121677"/>
            <a:ext cx="3321424" cy="53312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latin typeface="Avenir Next" panose="020B05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add footer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434F866-B194-2242-A835-74EAA8B747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8778" y="2686639"/>
            <a:ext cx="8074554" cy="3279867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5pPr>
          </a:lstStyle>
          <a:p>
            <a:pPr lvl="0"/>
            <a:r>
              <a:rPr lang="en-US" dirty="0"/>
              <a:t>Click to enter custom text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elementum</a:t>
            </a:r>
            <a:r>
              <a:rPr lang="en-US" dirty="0"/>
              <a:t> pharetra </a:t>
            </a:r>
            <a:r>
              <a:rPr lang="en-US" dirty="0" err="1"/>
              <a:t>augue</a:t>
            </a:r>
            <a:r>
              <a:rPr lang="en-US" dirty="0"/>
              <a:t> id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lorem, in </a:t>
            </a:r>
            <a:r>
              <a:rPr lang="en-US" dirty="0" err="1"/>
              <a:t>auctor</a:t>
            </a:r>
            <a:r>
              <a:rPr lang="en-US" dirty="0"/>
              <a:t> ipsum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78138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74F6393-0A55-8A4B-B0AA-28436C94D32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400" y="6172200"/>
            <a:ext cx="3186953" cy="4826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latin typeface="Avenir Next" panose="020B05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add footer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6722074C-64B9-E142-AEFF-E901EC1C45F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508779" y="1170475"/>
            <a:ext cx="8074553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cap="all" baseline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TEXT LAYOUT 2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3C2582-64DE-E544-AA6D-7C419D90D90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08778" y="1879816"/>
            <a:ext cx="8074554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cap="none" baseline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 err="1"/>
              <a:t>Lorum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60A9F829-3FFD-7644-8515-A8008CDBBE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8778" y="2663732"/>
            <a:ext cx="8074554" cy="1671201"/>
          </a:xfrm>
          <a:prstGeom prst="rect">
            <a:avLst/>
          </a:prstGeom>
        </p:spPr>
        <p:txBody>
          <a:bodyPr numCol="2" spcCol="182880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000" b="0" i="0">
                <a:latin typeface="Avenir Next Medium" panose="020B0503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5pPr>
          </a:lstStyle>
          <a:p>
            <a:pPr lvl="0"/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Click to enter custom text</a:t>
            </a:r>
          </a:p>
        </p:txBody>
      </p:sp>
    </p:spTree>
    <p:extLst>
      <p:ext uri="{BB962C8B-B14F-4D97-AF65-F5344CB8AC3E}">
        <p14:creationId xmlns:p14="http://schemas.microsoft.com/office/powerpoint/2010/main" val="375895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B7BC41C8-B5F2-3340-8DBC-571D6FF38C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400" y="6213146"/>
            <a:ext cx="3307976" cy="44165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latin typeface="Avenir Next" panose="020B05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add footer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ECDD780A-BA65-DF46-9DCF-05332288632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508779" y="1170475"/>
            <a:ext cx="8074553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cap="all" baseline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COMPARISON SLIDE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2EDCA51E-56EA-AA4A-919D-4A7208144F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08778" y="1879816"/>
            <a:ext cx="8074554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cap="none" baseline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 err="1"/>
              <a:t>Lorum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13E9F16F-BD33-8649-8099-763CB4E705A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508778" y="2715784"/>
            <a:ext cx="3813193" cy="44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cap="none" baseline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7FBE520-F85D-F947-AB38-626F7D3EDB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8778" y="3231622"/>
            <a:ext cx="3813193" cy="2576511"/>
          </a:xfrm>
          <a:prstGeom prst="rect">
            <a:avLst/>
          </a:prstGeom>
        </p:spPr>
        <p:txBody>
          <a:bodyPr numCol="1" spcCol="182880"/>
          <a:lstStyle>
            <a:lvl1pPr marL="342900" indent="-3429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5pPr>
          </a:lstStyle>
          <a:p>
            <a:pPr lvl="0"/>
            <a:r>
              <a:rPr lang="en-US" dirty="0"/>
              <a:t>Click to enter custom text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elementum</a:t>
            </a:r>
            <a:r>
              <a:rPr lang="en-US" dirty="0"/>
              <a:t> pharetra </a:t>
            </a:r>
            <a:r>
              <a:rPr lang="en-US" dirty="0" err="1"/>
              <a:t>augue</a:t>
            </a:r>
            <a:r>
              <a:rPr lang="en-US" dirty="0"/>
              <a:t> id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1" name="Content Placeholder 12">
            <a:extLst>
              <a:ext uri="{FF2B5EF4-FFF2-40B4-BE49-F238E27FC236}">
                <a16:creationId xmlns:a16="http://schemas.microsoft.com/office/drawing/2014/main" id="{FC109253-1EB1-5744-9945-288EB296FCA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770139" y="2715784"/>
            <a:ext cx="3813193" cy="44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cap="none" baseline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73098C6-2875-244C-823B-3E8837F66A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139" y="3231622"/>
            <a:ext cx="3813193" cy="2576511"/>
          </a:xfrm>
          <a:prstGeom prst="rect">
            <a:avLst/>
          </a:prstGeom>
        </p:spPr>
        <p:txBody>
          <a:bodyPr numCol="1" spcCol="182880"/>
          <a:lstStyle>
            <a:lvl1pPr marL="342900" indent="-3429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latin typeface="Avenir Next Medium" panose="020B0503020202020204" pitchFamily="34" charset="0"/>
              </a:defRPr>
            </a:lvl5pPr>
          </a:lstStyle>
          <a:p>
            <a:pPr lvl="0"/>
            <a:r>
              <a:rPr lang="en-US" dirty="0"/>
              <a:t>Click to enter custom text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elementum</a:t>
            </a:r>
            <a:r>
              <a:rPr lang="en-US" dirty="0"/>
              <a:t> pharetra </a:t>
            </a:r>
            <a:r>
              <a:rPr lang="en-US" dirty="0" err="1"/>
              <a:t>augue</a:t>
            </a:r>
            <a:r>
              <a:rPr lang="en-US" dirty="0"/>
              <a:t> id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164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r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063E3D99-8CB1-2743-940F-AAE4274CE5F3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855780" y="2049517"/>
            <a:ext cx="6558454" cy="39051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1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insert chart or table</a:t>
            </a:r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F1BC5C97-3D38-414B-A9A6-249B97FBECC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400" y="6158753"/>
            <a:ext cx="3200400" cy="49604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latin typeface="Avenir Next" panose="020B05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add footer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E1AE8A31-0A25-CD48-ADDE-D86BE957D17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508779" y="1170475"/>
            <a:ext cx="8074553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cap="all" baseline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CHART OR TABLE SLIDE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3500169E-19C4-F343-870A-7462A5A439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08778" y="2083017"/>
            <a:ext cx="2164822" cy="3623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cap="none" baseline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 err="1"/>
              <a:t>Lorum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7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C051F5-D586-7243-A77B-BE9ABB3223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29201" y="1912373"/>
            <a:ext cx="6324600" cy="39051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1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B212E8AB-F174-B244-B36A-F74EE71CD99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4400" y="6199094"/>
            <a:ext cx="3227294" cy="45570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0" i="0">
                <a:latin typeface="Avenir Next" panose="020B0503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add footer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81A0DAD-F474-A446-A9CF-9BC759E6AB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508779" y="1170475"/>
            <a:ext cx="8074553" cy="643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 cap="all" baseline="0">
                <a:solidFill>
                  <a:schemeClr val="accent4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PICTURE SLIDE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538542F9-75C4-D945-91F0-05D052E0007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8778" y="2083017"/>
            <a:ext cx="2164822" cy="3623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cap="none" baseline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 err="1"/>
              <a:t>Lorum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9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6383CC-7F5B-8940-9495-8DF65F00FF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kmal.ali@AlumaRisk.com" TargetMode="External"/><Relationship Id="rId2" Type="http://schemas.openxmlformats.org/officeDocument/2006/relationships/hyperlink" Target="mailto:DWachs@ConcentricSecurity.com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mailto:pmelcher@cardinals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7818A-EA97-BE45-B3BD-80BE8A4F0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06" y="6077104"/>
            <a:ext cx="2607852" cy="57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DD0A12-56A5-7046-83C4-2494B6DECE6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3D12F6-EDC8-F14A-9E6A-AAD3AC1CCB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08778" y="2101581"/>
            <a:ext cx="8855907" cy="3279867"/>
          </a:xfrm>
        </p:spPr>
        <p:txBody>
          <a:bodyPr/>
          <a:lstStyle/>
          <a:p>
            <a:r>
              <a:rPr lang="en-US" sz="2800" dirty="0"/>
              <a:t>Understand the threats and your vulnerabilities</a:t>
            </a:r>
          </a:p>
          <a:p>
            <a:r>
              <a:rPr lang="en-US" sz="2800" dirty="0"/>
              <a:t>Rank your risks</a:t>
            </a:r>
          </a:p>
          <a:p>
            <a:r>
              <a:rPr lang="en-US" sz="2800" dirty="0"/>
              <a:t>Identify possible protective design enhancements</a:t>
            </a:r>
          </a:p>
          <a:p>
            <a:r>
              <a:rPr lang="en-US" sz="2800" dirty="0"/>
              <a:t>Conduct cost benefit analysis</a:t>
            </a:r>
          </a:p>
          <a:p>
            <a:r>
              <a:rPr lang="en-US" sz="2800" dirty="0"/>
              <a:t>Design your enhancements</a:t>
            </a:r>
          </a:p>
          <a:p>
            <a:r>
              <a:rPr lang="en-US" sz="2800" dirty="0"/>
              <a:t>Secure effective partners</a:t>
            </a:r>
          </a:p>
          <a:p>
            <a:r>
              <a:rPr lang="en-US" sz="2800" dirty="0"/>
              <a:t>Have a construction quality assurance program</a:t>
            </a:r>
          </a:p>
          <a:p>
            <a:endParaRPr lang="en-US" sz="2800" dirty="0"/>
          </a:p>
        </p:txBody>
      </p:sp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657CE4A9-0EDB-4288-A2C5-8EFB431EF06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46" y="6238631"/>
            <a:ext cx="370674" cy="429768"/>
          </a:xfrm>
        </p:spPr>
      </p:pic>
    </p:spTree>
    <p:extLst>
      <p:ext uri="{BB962C8B-B14F-4D97-AF65-F5344CB8AC3E}">
        <p14:creationId xmlns:p14="http://schemas.microsoft.com/office/powerpoint/2010/main" val="1533075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39952-9D37-6541-8587-2D6F11860CA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F3C9D0-D365-774B-B7DF-7AAAFF1C0E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08779" y="1935411"/>
            <a:ext cx="3392129" cy="2078189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David Wachs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President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Concentric Security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hlinkClick r:id="rId2"/>
              </a:rPr>
              <a:t>DWachs@ConcentricSecurity.com</a:t>
            </a:r>
            <a:endParaRPr lang="en-US" sz="18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334.273.5885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72D4A4-EA64-6845-BF59-B7C8121574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48869" y="1813727"/>
            <a:ext cx="3608772" cy="2172458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Akmal Ali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Founder/CEO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Aluma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sz="1800" dirty="0">
                <a:hlinkClick r:id="rId3"/>
              </a:rPr>
              <a:t>Akmal.Ali@AlumaRisk.com</a:t>
            </a:r>
            <a:endParaRPr lang="pt-BR" sz="18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venir Next" panose="020B0503020202020204"/>
                <a:ea typeface="Calibri" panose="020F0502020204030204" pitchFamily="34" charset="0"/>
              </a:rPr>
              <a:t>9</a:t>
            </a:r>
            <a:r>
              <a:rPr lang="en-US" sz="1800" dirty="0">
                <a:solidFill>
                  <a:srgbClr val="000000"/>
                </a:solidFill>
                <a:effectLst/>
                <a:latin typeface="Avenir Next" panose="020B0503020202020204"/>
                <a:ea typeface="Calibri" panose="020F0502020204030204" pitchFamily="34" charset="0"/>
              </a:rPr>
              <a:t>04.233.4034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701BEDB-8B2A-4871-A447-F6C12C0D09BA}"/>
              </a:ext>
            </a:extLst>
          </p:cNvPr>
          <p:cNvSpPr txBox="1">
            <a:spLocks/>
          </p:cNvSpPr>
          <p:nvPr/>
        </p:nvSpPr>
        <p:spPr>
          <a:xfrm>
            <a:off x="4849990" y="4013600"/>
            <a:ext cx="3392129" cy="2078189"/>
          </a:xfrm>
          <a:prstGeom prst="rect">
            <a:avLst/>
          </a:prstGeom>
        </p:spPr>
        <p:txBody>
          <a:bodyPr numCol="1" spcCol="182880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venir Next Medium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venir Next Medium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venir Next Medium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venir Next Medium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venir Next Medium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sz="1800" dirty="0"/>
              <a:t>Phil Melcher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sz="1800" dirty="0"/>
              <a:t>Director of Security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sz="1800" dirty="0"/>
              <a:t>St. Louis Cardinals, LLC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sz="1800" dirty="0">
                <a:hlinkClick r:id="rId4"/>
              </a:rPr>
              <a:t>pmelcher@cardinals.com</a:t>
            </a:r>
            <a:r>
              <a:rPr lang="en-US" sz="1800" dirty="0"/>
              <a:t> </a:t>
            </a:r>
          </a:p>
          <a:p>
            <a:pPr marL="0" indent="0">
              <a:lnSpc>
                <a:spcPct val="110000"/>
              </a:lnSpc>
              <a:buFont typeface="Wingdings" pitchFamily="2" charset="2"/>
              <a:buNone/>
            </a:pPr>
            <a:r>
              <a:rPr lang="en-US" sz="1800" dirty="0"/>
              <a:t>314.345.9922</a:t>
            </a:r>
          </a:p>
          <a:p>
            <a:endParaRPr lang="en-US" dirty="0"/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E68AADD5-B5FD-41F0-A7EE-846B3693993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14" y="6220743"/>
            <a:ext cx="370674" cy="429768"/>
          </a:xfrm>
        </p:spPr>
      </p:pic>
    </p:spTree>
    <p:extLst>
      <p:ext uri="{BB962C8B-B14F-4D97-AF65-F5344CB8AC3E}">
        <p14:creationId xmlns:p14="http://schemas.microsoft.com/office/powerpoint/2010/main" val="954515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DD0A12-56A5-7046-83C4-2494B6DECE6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SAFETY Act Overview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92" y="6248110"/>
            <a:ext cx="370674" cy="42976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3D12F6-EDC8-F14A-9E6A-AAD3AC1CCB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08778" y="1846376"/>
            <a:ext cx="8263299" cy="4275301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latin typeface="Avenir Next Medium"/>
                <a:cs typeface="Times New Roman" panose="02020603050405020304" pitchFamily="18" charset="0"/>
              </a:rPr>
              <a:t>Legal Precedent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latin typeface="Avenir Next Medium"/>
                <a:cs typeface="Times New Roman" panose="02020603050405020304" pitchFamily="18" charset="0"/>
              </a:rPr>
              <a:t>1993 World Trade Center Bombing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latin typeface="Avenir Next Medium"/>
                <a:cs typeface="Times New Roman" panose="02020603050405020304" pitchFamily="18" charset="0"/>
              </a:rPr>
              <a:t>September 11, 2001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latin typeface="Avenir Next Medium"/>
                <a:cs typeface="Times New Roman" panose="02020603050405020304" pitchFamily="18" charset="0"/>
              </a:rPr>
              <a:t>Congress Responds in 2002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latin typeface="Avenir Next Medium"/>
                <a:cs typeface="Times New Roman" panose="02020603050405020304" pitchFamily="18" charset="0"/>
              </a:rPr>
              <a:t>Homeland Security Act of 2002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latin typeface="Avenir Next Medium"/>
                <a:cs typeface="Times New Roman" panose="02020603050405020304" pitchFamily="18" charset="0"/>
              </a:rPr>
              <a:t>Support Anti-Terrorism by Fostering Effective Technologies Act of 2002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latin typeface="Avenir Next Medium"/>
                <a:cs typeface="Times New Roman" panose="02020603050405020304" pitchFamily="18" charset="0"/>
              </a:rPr>
              <a:t>Third-Party Liability Protections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latin typeface="Avenir Next Medium"/>
                <a:cs typeface="Times New Roman" panose="02020603050405020304" pitchFamily="18" charset="0"/>
              </a:rPr>
              <a:t>Certification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latin typeface="Avenir Next Medium"/>
                <a:cs typeface="Times New Roman" panose="02020603050405020304" pitchFamily="18" charset="0"/>
              </a:rPr>
              <a:t>Designation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latin typeface="Avenir Next Medium"/>
                <a:cs typeface="Times New Roman" panose="02020603050405020304" pitchFamily="18" charset="0"/>
              </a:rPr>
              <a:t>Developmental Testing &amp; Evaluation Designation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latin typeface="Avenir Next Medium"/>
                <a:cs typeface="Times New Roman" panose="02020603050405020304" pitchFamily="18" charset="0"/>
              </a:rPr>
              <a:t>DHS Updates</a:t>
            </a:r>
          </a:p>
        </p:txBody>
      </p:sp>
    </p:spTree>
    <p:extLst>
      <p:ext uri="{BB962C8B-B14F-4D97-AF65-F5344CB8AC3E}">
        <p14:creationId xmlns:p14="http://schemas.microsoft.com/office/powerpoint/2010/main" val="217534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DD0A12-56A5-7046-83C4-2494B6DECE6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508779" y="1170474"/>
            <a:ext cx="8074553" cy="1204735"/>
          </a:xfrm>
        </p:spPr>
        <p:txBody>
          <a:bodyPr/>
          <a:lstStyle/>
          <a:p>
            <a:r>
              <a:rPr lang="en-US" dirty="0"/>
              <a:t>How Does SAFETY ACT Help </a:t>
            </a:r>
          </a:p>
          <a:p>
            <a:r>
              <a:rPr lang="en-US" dirty="0"/>
              <a:t>My Facility?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22" y="6242767"/>
            <a:ext cx="370674" cy="42976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3D12F6-EDC8-F14A-9E6A-AAD3AC1CCB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08779" y="3100296"/>
            <a:ext cx="8074554" cy="3279867"/>
          </a:xfrm>
        </p:spPr>
        <p:txBody>
          <a:bodyPr/>
          <a:lstStyle/>
          <a:p>
            <a:r>
              <a:rPr lang="en-US" sz="2000" dirty="0"/>
              <a:t>Benefits to the Organization</a:t>
            </a:r>
          </a:p>
          <a:p>
            <a:pPr lvl="1"/>
            <a:r>
              <a:rPr lang="en-US" sz="2000" dirty="0"/>
              <a:t>Liability Protection</a:t>
            </a:r>
          </a:p>
          <a:p>
            <a:pPr lvl="1"/>
            <a:r>
              <a:rPr lang="en-US" sz="2000" dirty="0"/>
              <a:t>Improved Operations</a:t>
            </a:r>
          </a:p>
          <a:p>
            <a:r>
              <a:rPr lang="en-US" sz="2000" dirty="0"/>
              <a:t>Overview of Process</a:t>
            </a:r>
          </a:p>
          <a:p>
            <a:pPr lvl="1"/>
            <a:r>
              <a:rPr lang="en-US" sz="2000" dirty="0"/>
              <a:t>Realistic Timelines</a:t>
            </a:r>
          </a:p>
          <a:p>
            <a:r>
              <a:rPr lang="en-US" sz="2000" dirty="0"/>
              <a:t>Management Buy In</a:t>
            </a:r>
          </a:p>
          <a:p>
            <a:r>
              <a:rPr lang="en-US" sz="2000" dirty="0"/>
              <a:t>Objectives for Vehicle Barriers</a:t>
            </a:r>
          </a:p>
        </p:txBody>
      </p:sp>
    </p:spTree>
    <p:extLst>
      <p:ext uri="{BB962C8B-B14F-4D97-AF65-F5344CB8AC3E}">
        <p14:creationId xmlns:p14="http://schemas.microsoft.com/office/powerpoint/2010/main" val="14407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DD0A12-56A5-7046-83C4-2494B6DECE6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Informed Decisions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02" y="6228119"/>
            <a:ext cx="370674" cy="42976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C589E9-E1B7-49F2-9805-D4233908B7AF}"/>
              </a:ext>
            </a:extLst>
          </p:cNvPr>
          <p:cNvSpPr txBox="1"/>
          <p:nvPr/>
        </p:nvSpPr>
        <p:spPr>
          <a:xfrm>
            <a:off x="882870" y="1243048"/>
            <a:ext cx="870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A4AF268-46F5-4071-AB09-4EB7286054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1881012"/>
              </p:ext>
            </p:extLst>
          </p:nvPr>
        </p:nvGraphicFramePr>
        <p:xfrm>
          <a:off x="2606565" y="1782337"/>
          <a:ext cx="8352509" cy="426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3039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30" y="6199188"/>
            <a:ext cx="370675" cy="42976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35DDB-B280-AD46-9CE0-0DD09DCE666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z="3800" dirty="0"/>
              <a:t>Vehicle Barrier Implementation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D5589B-3B63-A14D-9FD4-DDA1BDA9A3B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508777" y="2567495"/>
            <a:ext cx="3111437" cy="2221354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Medium"/>
              </a:rPr>
              <a:t>Barriers are a tool not the 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Medium"/>
              </a:rPr>
              <a:t>How do you select the right one?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Medium"/>
              </a:rPr>
              <a:t>Consider life cycle cost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sysClr val="windowText" lastClr="000000"/>
                </a:solidFill>
                <a:latin typeface="Avenir Next Medium"/>
              </a:rPr>
              <a:t>Consider all of the factors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Medium"/>
            </a:endParaRPr>
          </a:p>
        </p:txBody>
      </p:sp>
      <p:pic>
        <p:nvPicPr>
          <p:cNvPr id="13" name="Picture Placeholder 12" descr="A picture containing road, outdoor, building, street&#10;&#10;Description automatically generated">
            <a:extLst>
              <a:ext uri="{FF2B5EF4-FFF2-40B4-BE49-F238E27FC236}">
                <a16:creationId xmlns:a16="http://schemas.microsoft.com/office/drawing/2014/main" id="{B280A625-CAB5-47B7-B30D-DA2A3C7A6A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451" r="4451"/>
          <a:stretch>
            <a:fillRect/>
          </a:stretch>
        </p:blipFill>
        <p:spPr>
          <a:xfrm>
            <a:off x="5972612" y="1951464"/>
            <a:ext cx="5593061" cy="3453417"/>
          </a:xfrm>
        </p:spPr>
      </p:pic>
    </p:spTree>
    <p:extLst>
      <p:ext uri="{BB962C8B-B14F-4D97-AF65-F5344CB8AC3E}">
        <p14:creationId xmlns:p14="http://schemas.microsoft.com/office/powerpoint/2010/main" val="3689778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94" y="6199188"/>
            <a:ext cx="370675" cy="42976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35DDB-B280-AD46-9CE0-0DD09DCE666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D5589B-3B63-A14D-9FD4-DDA1BDA9A3B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508779" y="1878047"/>
            <a:ext cx="4114799" cy="3809478"/>
          </a:xfrm>
        </p:spPr>
        <p:txBody>
          <a:bodyPr/>
          <a:lstStyle/>
          <a:p>
            <a:r>
              <a:rPr lang="en-US" sz="1800" dirty="0"/>
              <a:t>Assessment</a:t>
            </a:r>
          </a:p>
          <a:p>
            <a:pPr lvl="1"/>
            <a:r>
              <a:rPr lang="en-US" sz="1800" dirty="0"/>
              <a:t>Threat(s)</a:t>
            </a:r>
          </a:p>
          <a:p>
            <a:pPr lvl="1"/>
            <a:r>
              <a:rPr lang="en-US" sz="1800" dirty="0"/>
              <a:t>Civil Conditions</a:t>
            </a:r>
          </a:p>
          <a:p>
            <a:pPr lvl="1"/>
            <a:r>
              <a:rPr lang="en-US" sz="1800" dirty="0"/>
              <a:t>Operational Considerations</a:t>
            </a:r>
          </a:p>
          <a:p>
            <a:pPr lvl="1"/>
            <a:r>
              <a:rPr lang="en-US" sz="1800" dirty="0"/>
              <a:t>Stakeholder Input</a:t>
            </a:r>
          </a:p>
          <a:p>
            <a:r>
              <a:rPr lang="en-US" sz="1800" dirty="0"/>
              <a:t>Engineering</a:t>
            </a:r>
          </a:p>
          <a:p>
            <a:pPr lvl="1"/>
            <a:r>
              <a:rPr lang="en-US" sz="1800" dirty="0"/>
              <a:t>Apply info from Assessment</a:t>
            </a:r>
          </a:p>
          <a:p>
            <a:pPr lvl="1"/>
            <a:r>
              <a:rPr lang="en-US" sz="1800" dirty="0"/>
              <a:t>Layout</a:t>
            </a:r>
          </a:p>
          <a:p>
            <a:pPr lvl="1"/>
            <a:r>
              <a:rPr lang="en-US" sz="1800" dirty="0"/>
              <a:t>Drainage</a:t>
            </a:r>
          </a:p>
          <a:p>
            <a:pPr lvl="1"/>
            <a:r>
              <a:rPr lang="en-US" sz="1800" dirty="0"/>
              <a:t>Theory of Operation (Controls)</a:t>
            </a:r>
          </a:p>
          <a:p>
            <a:pPr lvl="1"/>
            <a:r>
              <a:rPr lang="en-US" sz="1800" dirty="0"/>
              <a:t>Barrier Selection </a:t>
            </a:r>
          </a:p>
          <a:p>
            <a:r>
              <a:rPr lang="en-US" sz="1800" dirty="0"/>
              <a:t>Construction</a:t>
            </a:r>
          </a:p>
        </p:txBody>
      </p:sp>
      <p:pic>
        <p:nvPicPr>
          <p:cNvPr id="10" name="Picture Placeholder 9" descr="A picture containing box, sitting, orange, small&#10;&#10;Description automatically generated">
            <a:extLst>
              <a:ext uri="{FF2B5EF4-FFF2-40B4-BE49-F238E27FC236}">
                <a16:creationId xmlns:a16="http://schemas.microsoft.com/office/drawing/2014/main" id="{C9335401-1643-4C40-8916-4257733777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879430" y="1725386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3395743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47" y="6199093"/>
            <a:ext cx="370675" cy="42976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35DDB-B280-AD46-9CE0-0DD09DCE666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Security Principle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D5589B-3B63-A14D-9FD4-DDA1BDA9A3B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42269" y="2083415"/>
            <a:ext cx="3798849" cy="3845990"/>
          </a:xfrm>
        </p:spPr>
        <p:txBody>
          <a:bodyPr/>
          <a:lstStyle/>
          <a:p>
            <a:r>
              <a:rPr lang="en-US" sz="1800" dirty="0"/>
              <a:t>People</a:t>
            </a:r>
          </a:p>
          <a:p>
            <a:pPr lvl="1"/>
            <a:r>
              <a:rPr lang="en-US" sz="1800" dirty="0"/>
              <a:t>Training</a:t>
            </a:r>
          </a:p>
          <a:p>
            <a:pPr lvl="1"/>
            <a:r>
              <a:rPr lang="en-US" sz="1800" dirty="0"/>
              <a:t>Controls Layout/Function</a:t>
            </a:r>
          </a:p>
          <a:p>
            <a:pPr lvl="1"/>
            <a:r>
              <a:rPr lang="en-US" sz="1800" dirty="0"/>
              <a:t>Re-Training</a:t>
            </a:r>
          </a:p>
          <a:p>
            <a:r>
              <a:rPr lang="en-US" sz="1800" dirty="0"/>
              <a:t>Procedures</a:t>
            </a:r>
          </a:p>
          <a:p>
            <a:pPr lvl="1"/>
            <a:r>
              <a:rPr lang="en-US" sz="1800" dirty="0"/>
              <a:t>Theory of Operation</a:t>
            </a:r>
          </a:p>
          <a:p>
            <a:pPr lvl="1"/>
            <a:r>
              <a:rPr lang="en-US" sz="1800" dirty="0"/>
              <a:t>Operational Protocols</a:t>
            </a:r>
          </a:p>
          <a:p>
            <a:pPr lvl="1"/>
            <a:r>
              <a:rPr lang="en-US" sz="1800" dirty="0"/>
              <a:t>Maintenance</a:t>
            </a:r>
          </a:p>
          <a:p>
            <a:r>
              <a:rPr lang="en-US" sz="1800" dirty="0"/>
              <a:t>Equipment</a:t>
            </a:r>
          </a:p>
          <a:p>
            <a:pPr lvl="1"/>
            <a:r>
              <a:rPr lang="en-US" sz="1800" dirty="0"/>
              <a:t>Barrier</a:t>
            </a:r>
          </a:p>
          <a:p>
            <a:pPr lvl="1"/>
            <a:r>
              <a:rPr lang="en-US" sz="1800" dirty="0"/>
              <a:t>Controls</a:t>
            </a:r>
          </a:p>
          <a:p>
            <a:pPr lvl="1"/>
            <a:r>
              <a:rPr lang="en-US" sz="1800" dirty="0"/>
              <a:t>Options</a:t>
            </a:r>
          </a:p>
          <a:p>
            <a:endParaRPr lang="en-US" sz="2000" dirty="0"/>
          </a:p>
        </p:txBody>
      </p:sp>
      <p:pic>
        <p:nvPicPr>
          <p:cNvPr id="8" name="Picture Placeholder 7" descr="A close up of a card&#10;&#10;Description automatically generated">
            <a:extLst>
              <a:ext uri="{FF2B5EF4-FFF2-40B4-BE49-F238E27FC236}">
                <a16:creationId xmlns:a16="http://schemas.microsoft.com/office/drawing/2014/main" id="{B607281C-B473-4AA8-97E6-C96FC899F2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5534142" y="2148839"/>
            <a:ext cx="6127114" cy="2560320"/>
          </a:xfrm>
        </p:spPr>
      </p:pic>
    </p:spTree>
    <p:extLst>
      <p:ext uri="{BB962C8B-B14F-4D97-AF65-F5344CB8AC3E}">
        <p14:creationId xmlns:p14="http://schemas.microsoft.com/office/powerpoint/2010/main" val="45970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12" y="6199188"/>
            <a:ext cx="370675" cy="42976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35DDB-B280-AD46-9CE0-0DD09DCE666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z="4000" dirty="0"/>
              <a:t>Construction Administration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D5589B-3B63-A14D-9FD4-DDA1BDA9A3B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42269" y="2245994"/>
            <a:ext cx="4013565" cy="3351875"/>
          </a:xfrm>
        </p:spPr>
        <p:txBody>
          <a:bodyPr/>
          <a:lstStyle/>
          <a:p>
            <a:r>
              <a:rPr lang="en-US" sz="2000" dirty="0">
                <a:latin typeface="Avenir Next Medium"/>
              </a:rPr>
              <a:t>Communication</a:t>
            </a:r>
          </a:p>
          <a:p>
            <a:pPr lvl="1"/>
            <a:r>
              <a:rPr lang="en-US" sz="2000" dirty="0">
                <a:latin typeface="Avenir Next Medium"/>
              </a:rPr>
              <a:t>Regular Reporting</a:t>
            </a:r>
          </a:p>
          <a:p>
            <a:pPr lvl="1"/>
            <a:r>
              <a:rPr lang="en-US" sz="2000" dirty="0">
                <a:latin typeface="Avenir Next Medium"/>
              </a:rPr>
              <a:t>Good documentation</a:t>
            </a:r>
          </a:p>
          <a:p>
            <a:pPr lvl="2"/>
            <a:r>
              <a:rPr lang="en-US" sz="1600" dirty="0">
                <a:latin typeface="Avenir Next Medium"/>
              </a:rPr>
              <a:t>Submittal</a:t>
            </a:r>
          </a:p>
          <a:p>
            <a:pPr lvl="2"/>
            <a:r>
              <a:rPr lang="en-US" sz="1600" dirty="0">
                <a:latin typeface="Avenir Next Medium"/>
              </a:rPr>
              <a:t>As-Builts</a:t>
            </a:r>
          </a:p>
          <a:p>
            <a:r>
              <a:rPr lang="en-US" sz="2000" dirty="0">
                <a:latin typeface="Avenir Next Medium"/>
              </a:rPr>
              <a:t>Compliance</a:t>
            </a:r>
          </a:p>
          <a:p>
            <a:pPr lvl="1"/>
            <a:r>
              <a:rPr lang="en-US" sz="2000" dirty="0">
                <a:latin typeface="Avenir Next Medium"/>
              </a:rPr>
              <a:t>Quality Control</a:t>
            </a:r>
          </a:p>
          <a:p>
            <a:pPr lvl="1"/>
            <a:r>
              <a:rPr lang="en-US" sz="2000" dirty="0">
                <a:latin typeface="Avenir Next Medium"/>
              </a:rPr>
              <a:t>Manufacturer’s requirements</a:t>
            </a:r>
          </a:p>
          <a:p>
            <a:r>
              <a:rPr lang="en-US" sz="2000" dirty="0">
                <a:latin typeface="Avenir Next Medium"/>
              </a:rPr>
              <a:t>Testing</a:t>
            </a:r>
          </a:p>
          <a:p>
            <a:r>
              <a:rPr lang="en-US" sz="2000" dirty="0">
                <a:latin typeface="Avenir Next Medium"/>
              </a:rPr>
              <a:t>Training</a:t>
            </a:r>
          </a:p>
          <a:p>
            <a:endParaRPr lang="en-US" sz="20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441A9C1-BC12-46B0-9695-D408F05DE6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tretch/>
        </p:blipFill>
        <p:spPr>
          <a:xfrm>
            <a:off x="7244526" y="1891786"/>
            <a:ext cx="3036899" cy="4060292"/>
          </a:xfrm>
        </p:spPr>
      </p:pic>
    </p:spTree>
    <p:extLst>
      <p:ext uri="{BB962C8B-B14F-4D97-AF65-F5344CB8AC3E}">
        <p14:creationId xmlns:p14="http://schemas.microsoft.com/office/powerpoint/2010/main" val="248076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DD0A12-56A5-7046-83C4-2494B6DECE6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  <a:p>
            <a:r>
              <a:rPr lang="en-US" dirty="0"/>
              <a:t>	St. Louis Cardinals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04" y="6215462"/>
            <a:ext cx="372188" cy="43152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3D12F6-EDC8-F14A-9E6A-AAD3AC1CCB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8504" y="2841810"/>
            <a:ext cx="8074554" cy="3279867"/>
          </a:xfrm>
        </p:spPr>
        <p:txBody>
          <a:bodyPr/>
          <a:lstStyle/>
          <a:p>
            <a:r>
              <a:rPr lang="en-US" sz="2800" dirty="0"/>
              <a:t>Biggest Challenges</a:t>
            </a:r>
          </a:p>
          <a:p>
            <a:r>
              <a:rPr lang="en-US" sz="2800" dirty="0"/>
              <a:t>Prioritization</a:t>
            </a:r>
          </a:p>
          <a:p>
            <a:r>
              <a:rPr lang="en-US" sz="2800" dirty="0"/>
              <a:t>Barrier Specific</a:t>
            </a:r>
          </a:p>
        </p:txBody>
      </p:sp>
    </p:spTree>
    <p:extLst>
      <p:ext uri="{BB962C8B-B14F-4D97-AF65-F5344CB8AC3E}">
        <p14:creationId xmlns:p14="http://schemas.microsoft.com/office/powerpoint/2010/main" val="3285460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-Forum-Template" id="{AC69B40A-F41A-0444-9E8A-79AC6B884211}" vid="{2D3771A6-14C5-1843-8A4D-C4249DEABE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E4BE7598613F4A8E6EEAB4D7FBC8A1" ma:contentTypeVersion="9" ma:contentTypeDescription="Create a new document." ma:contentTypeScope="" ma:versionID="fc8206eaea6ab47e259bb9558efb8f35">
  <xsd:schema xmlns:xsd="http://www.w3.org/2001/XMLSchema" xmlns:xs="http://www.w3.org/2001/XMLSchema" xmlns:p="http://schemas.microsoft.com/office/2006/metadata/properties" xmlns:ns2="a1699644-0b56-410a-9dbd-63dec9d702b1" targetNamespace="http://schemas.microsoft.com/office/2006/metadata/properties" ma:root="true" ma:fieldsID="21b1c2e4d0eacc690abe2fa2953a65a6" ns2:_="">
    <xsd:import namespace="a1699644-0b56-410a-9dbd-63dec9d702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699644-0b56-410a-9dbd-63dec9d702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AECCA9-1CD0-4521-AFD8-2EE2C8F7C97B}"/>
</file>

<file path=customXml/itemProps2.xml><?xml version="1.0" encoding="utf-8"?>
<ds:datastoreItem xmlns:ds="http://schemas.openxmlformats.org/officeDocument/2006/customXml" ds:itemID="{132BB1EC-2DA3-435F-A671-683F93D28DF4}"/>
</file>

<file path=customXml/itemProps3.xml><?xml version="1.0" encoding="utf-8"?>
<ds:datastoreItem xmlns:ds="http://schemas.openxmlformats.org/officeDocument/2006/customXml" ds:itemID="{F7F7A8E4-AB04-4999-A15B-B831609F77A1}"/>
</file>

<file path=docProps/app.xml><?xml version="1.0" encoding="utf-8"?>
<Properties xmlns="http://schemas.openxmlformats.org/officeDocument/2006/extended-properties" xmlns:vt="http://schemas.openxmlformats.org/officeDocument/2006/docPropsVTypes">
  <Template>Tech-Forum-Template</Template>
  <TotalTime>897</TotalTime>
  <Words>280</Words>
  <Application>Microsoft Office PowerPoint</Application>
  <PresentationFormat>Widescreen</PresentationFormat>
  <Paragraphs>103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Avenir Next</vt:lpstr>
      <vt:lpstr>Avenir Next Demi Bold</vt:lpstr>
      <vt:lpstr>Avenir Next Medium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Roth</dc:creator>
  <cp:lastModifiedBy>Beth Roth</cp:lastModifiedBy>
  <cp:revision>11</cp:revision>
  <dcterms:created xsi:type="dcterms:W3CDTF">2020-10-21T12:42:49Z</dcterms:created>
  <dcterms:modified xsi:type="dcterms:W3CDTF">2020-10-27T13:48:44Z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0x010100A9E4BE7598613F4A8E6EEAB4D7FBC8A1</vt:lpwstr>
  </property>
</Properties>
</file>