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0" r:id="rId2"/>
    <p:sldId id="261" r:id="rId3"/>
    <p:sldId id="268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96" r:id="rId12"/>
    <p:sldId id="275" r:id="rId13"/>
    <p:sldId id="283" r:id="rId14"/>
    <p:sldId id="284" r:id="rId15"/>
    <p:sldId id="285" r:id="rId16"/>
    <p:sldId id="286" r:id="rId17"/>
    <p:sldId id="287" r:id="rId18"/>
    <p:sldId id="295" r:id="rId19"/>
    <p:sldId id="289" r:id="rId20"/>
    <p:sldId id="290" r:id="rId21"/>
    <p:sldId id="291" r:id="rId22"/>
    <p:sldId id="292" r:id="rId23"/>
    <p:sldId id="293" r:id="rId24"/>
    <p:sldId id="294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82CDAF1B-FA11-0243-BDCA-3EBA3859121F}">
          <p14:sldIdLst>
            <p14:sldId id="260"/>
            <p14:sldId id="261"/>
            <p14:sldId id="268"/>
            <p14:sldId id="267"/>
            <p14:sldId id="269"/>
            <p14:sldId id="270"/>
            <p14:sldId id="271"/>
            <p14:sldId id="272"/>
            <p14:sldId id="273"/>
            <p14:sldId id="274"/>
            <p14:sldId id="296"/>
            <p14:sldId id="275"/>
            <p14:sldId id="283"/>
            <p14:sldId id="284"/>
            <p14:sldId id="285"/>
            <p14:sldId id="286"/>
            <p14:sldId id="287"/>
            <p14:sldId id="295"/>
            <p14:sldId id="289"/>
            <p14:sldId id="290"/>
            <p14:sldId id="291"/>
            <p14:sldId id="292"/>
            <p14:sldId id="293"/>
            <p14:sldId id="294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  <a:srgbClr val="011893"/>
    <a:srgbClr val="FF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/>
    <p:restoredTop sz="96208"/>
  </p:normalViewPr>
  <p:slideViewPr>
    <p:cSldViewPr snapToGrid="0" snapToObjects="1">
      <p:cViewPr varScale="1">
        <p:scale>
          <a:sx n="118" d="100"/>
          <a:sy n="118" d="100"/>
        </p:scale>
        <p:origin x="21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1" d="100"/>
          <a:sy n="71" d="100"/>
        </p:scale>
        <p:origin x="3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3CABB9-4871-3645-AF59-4375F2D943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7CE9B-6D34-AA45-BF2D-1D7C738313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F8F0-D4ED-174D-A425-37CBD34AD4B6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2FA47-C93C-A54B-8527-F38C92AB86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31E9B-FAB9-3648-8CED-2F883FE76E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06990-97F7-434E-8002-11F56B2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06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F78C7-CB7F-B347-AFF1-7A4B31F52BE9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EB9B8-B2C8-DC4D-917C-B907003C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B9B8-B2C8-DC4D-917C-B907003C5A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62F2BF-9E47-6443-90CB-FB481D8679A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 cap="all" baseline="0">
                <a:solidFill>
                  <a:srgbClr val="7030A0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LAYOUT 1</a:t>
            </a:r>
          </a:p>
          <a:p>
            <a:pPr lvl="0"/>
            <a:endParaRPr lang="en-US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4B6FF7E9-9013-0D49-BEF1-91068CF2D6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882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CB17D54-89C1-EA49-8189-68D73022629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56938"/>
            <a:ext cx="7332132" cy="3978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434F866-B194-2242-A835-74EAA8B747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778" y="2686639"/>
            <a:ext cx="8074554" cy="327986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lorem, in </a:t>
            </a:r>
            <a:r>
              <a:rPr lang="en-US" dirty="0" err="1"/>
              <a:t>auctor</a:t>
            </a:r>
            <a:r>
              <a:rPr lang="en-US" dirty="0"/>
              <a:t> ipsum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8138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74F6393-0A55-8A4B-B0AA-28436C94D3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56938"/>
            <a:ext cx="7332132" cy="3978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722074C-64B9-E142-AEFF-E901EC1C45F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rgbClr val="7030A0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LAYOUT 2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3C2582-64DE-E544-AA6D-7C419D90D90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798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0A9F829-3FFD-7644-8515-A8008CDBBE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778" y="2663732"/>
            <a:ext cx="8074554" cy="1671201"/>
          </a:xfrm>
          <a:prstGeom prst="rect">
            <a:avLst/>
          </a:prstGeom>
        </p:spPr>
        <p:txBody>
          <a:bodyPr numCol="2" spcCol="182880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</p:txBody>
      </p:sp>
    </p:spTree>
    <p:extLst>
      <p:ext uri="{BB962C8B-B14F-4D97-AF65-F5344CB8AC3E}">
        <p14:creationId xmlns:p14="http://schemas.microsoft.com/office/powerpoint/2010/main" val="375895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B7BC41C8-B5F2-3340-8DBC-571D6FF38C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56938"/>
            <a:ext cx="7332132" cy="3978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ECDD780A-BA65-DF46-9DCF-05332288632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rgbClr val="7030A0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COMPARISON SLIDE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2EDCA51E-56EA-AA4A-919D-4A7208144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798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13E9F16F-BD33-8649-8099-763CB4E705A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8" y="2715784"/>
            <a:ext cx="3813193" cy="44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none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7FBE520-F85D-F947-AB38-626F7D3EDB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8778" y="3231622"/>
            <a:ext cx="3813193" cy="2576511"/>
          </a:xfrm>
          <a:prstGeom prst="rect">
            <a:avLst/>
          </a:prstGeom>
        </p:spPr>
        <p:txBody>
          <a:bodyPr numCol="1" spcCol="182880"/>
          <a:lstStyle>
            <a:lvl1pPr marL="342900" indent="-3429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FC109253-1EB1-5744-9945-288EB296FCA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70139" y="2715784"/>
            <a:ext cx="3813193" cy="44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none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73098C6-2875-244C-823B-3E8837F66A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139" y="3231622"/>
            <a:ext cx="3813193" cy="2576511"/>
          </a:xfrm>
          <a:prstGeom prst="rect">
            <a:avLst/>
          </a:prstGeom>
        </p:spPr>
        <p:txBody>
          <a:bodyPr numCol="1" spcCol="182880"/>
          <a:lstStyle>
            <a:lvl1pPr marL="342900" indent="-3429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164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063E3D99-8CB1-2743-940F-AAE4274CE5F3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855780" y="2049517"/>
            <a:ext cx="6558454" cy="39051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insert chart or table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F1BC5C97-3D38-414B-A9A6-249B97FBECC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56938"/>
            <a:ext cx="7332132" cy="3978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E1AE8A31-0A25-CD48-ADDE-D86BE957D17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rgbClr val="7030A0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CHART OR TABLE SLIDE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500169E-19C4-F343-870A-7462A5A439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2083017"/>
            <a:ext cx="2164822" cy="362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7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C051F5-D586-7243-A77B-BE9ABB3223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29201" y="1912373"/>
            <a:ext cx="6324600" cy="39051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B212E8AB-F174-B244-B36A-F74EE71CD99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56938"/>
            <a:ext cx="7332132" cy="3978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81A0DAD-F474-A446-A9CF-9BC759E6AB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rgbClr val="7030A0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PICTURE SLIDE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38542F9-75C4-D945-91F0-05D052E000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8778" y="2083017"/>
            <a:ext cx="2164822" cy="362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9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08F4E4-FBF3-A54A-A36E-D761EA20F7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81FA23-B455-3C4D-82C8-3BE760ACD4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coronavirus/2019-ncov/specific-groups/high-risk-complications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dc.gov/coronavirus/2019-ncov/downloads/php/CDC-Activities-Initiatives-for-COVID-19-Response.pd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gn, phone&#10;&#10;Description automatically generated">
            <a:extLst>
              <a:ext uri="{FF2B5EF4-FFF2-40B4-BE49-F238E27FC236}">
                <a16:creationId xmlns:a16="http://schemas.microsoft.com/office/drawing/2014/main" id="{00B84E08-1D39-C54F-8A41-0EE0FF55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Applying the safety act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Applying the SAFETY Act To Push Back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312835" y="2330975"/>
            <a:ext cx="8074554" cy="1671201"/>
          </a:xfrm>
        </p:spPr>
        <p:txBody>
          <a:bodyPr numCol="1"/>
          <a:lstStyle/>
          <a:p>
            <a:r>
              <a:rPr lang="en-US" altLang="en-US" dirty="0"/>
              <a:t>Acting on public health information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/>
              <a:t>A SAFETY Act application can cover your policies, procedures, and </a:t>
            </a:r>
            <a:r>
              <a:rPr lang="en-US" altLang="en-US" sz="1800" u="sng" dirty="0"/>
              <a:t>process</a:t>
            </a:r>
            <a:r>
              <a:rPr lang="en-US" altLang="en-US" sz="1800" dirty="0"/>
              <a:t> for deciding whether to act upon information. </a:t>
            </a:r>
          </a:p>
          <a:p>
            <a:r>
              <a:rPr lang="en-US" altLang="en-US" dirty="0"/>
              <a:t>Reasonable measures to screen for persons infected with COVID-19 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/>
              <a:t>The SAFETY Act Office regularly reviews and deems effective screening procedures, including for people exhibiting behavior indicative of illness/injury.</a:t>
            </a:r>
          </a:p>
          <a:p>
            <a:r>
              <a:rPr lang="en-US" altLang="en-US" dirty="0"/>
              <a:t>“Failure to follow proper incident response procedures”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/>
              <a:t>Same thing here – incident response procedures are a basic component of SAFETY Act submissions</a:t>
            </a:r>
            <a:endParaRPr lang="en-US" altLang="en-US" dirty="0"/>
          </a:p>
          <a:p>
            <a:r>
              <a:rPr lang="en-US" altLang="en-US" dirty="0"/>
              <a:t>SAFETY Act makes it easier to push back against claims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2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0" y="1718511"/>
            <a:ext cx="7186246" cy="42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Impact of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Primer on Insurance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833863" y="2662634"/>
            <a:ext cx="5650483" cy="3024891"/>
          </a:xfrm>
        </p:spPr>
        <p:txBody>
          <a:bodyPr numCol="1"/>
          <a:lstStyle/>
          <a:p>
            <a:pPr>
              <a:lnSpc>
                <a:spcPct val="100000"/>
              </a:lnSpc>
            </a:pPr>
            <a:r>
              <a:rPr lang="en-US" sz="2800" dirty="0"/>
              <a:t>First Party vs. Third Party Coverages</a:t>
            </a:r>
          </a:p>
          <a:p>
            <a:pPr marL="1280152" lvl="1" indent="-457200">
              <a:lnSpc>
                <a:spcPct val="100000"/>
              </a:lnSpc>
            </a:pPr>
            <a:r>
              <a:rPr lang="en-US" sz="2400" dirty="0"/>
              <a:t>Third Party insurance discussed later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Event Cancellation</a:t>
            </a:r>
          </a:p>
          <a:p>
            <a:pPr marL="1394452" lvl="1" indent="-571500">
              <a:lnSpc>
                <a:spcPct val="100000"/>
              </a:lnSpc>
            </a:pPr>
            <a:r>
              <a:rPr lang="en-US" sz="2400" dirty="0"/>
              <a:t>Coverages available before 1/24/20  and after</a:t>
            </a:r>
          </a:p>
          <a:p>
            <a:pPr marL="1394452" lvl="1" indent="-571500">
              <a:lnSpc>
                <a:spcPct val="100000"/>
              </a:lnSpc>
            </a:pPr>
            <a:r>
              <a:rPr lang="en-US" sz="2400" dirty="0"/>
              <a:t>Types of Damages covered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F9186-25E0-4189-A04D-E4D89DD55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66" y="2620311"/>
            <a:ext cx="4609896" cy="306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3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Impact of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Types of Insurance Coverages (Cont’d)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72447" y="2430278"/>
            <a:ext cx="9237745" cy="3024891"/>
          </a:xfrm>
        </p:spPr>
        <p:txBody>
          <a:bodyPr numCol="1"/>
          <a:lstStyle/>
          <a:p>
            <a:pPr>
              <a:lnSpc>
                <a:spcPct val="100000"/>
              </a:lnSpc>
            </a:pPr>
            <a:r>
              <a:rPr lang="en-US" sz="2800" dirty="0"/>
              <a:t>Business Interruption Insurance (aka Time Element Coverage)</a:t>
            </a:r>
          </a:p>
          <a:p>
            <a:pPr marL="1280152" lvl="1" indent="-457200">
              <a:lnSpc>
                <a:spcPct val="100000"/>
              </a:lnSpc>
            </a:pPr>
            <a:r>
              <a:rPr lang="en-US" sz="2400" dirty="0"/>
              <a:t>Civil Authority</a:t>
            </a:r>
          </a:p>
          <a:p>
            <a:pPr marL="1280152" lvl="1" indent="-457200">
              <a:lnSpc>
                <a:spcPct val="100000"/>
              </a:lnSpc>
            </a:pPr>
            <a:r>
              <a:rPr lang="en-US" sz="2400" dirty="0"/>
              <a:t>Ingress/Egress</a:t>
            </a:r>
          </a:p>
          <a:p>
            <a:pPr marL="1280152" lvl="1" indent="-457200">
              <a:lnSpc>
                <a:spcPct val="100000"/>
              </a:lnSpc>
            </a:pPr>
            <a:r>
              <a:rPr lang="en-US" sz="2400" dirty="0"/>
              <a:t>Physical Loss or Damage</a:t>
            </a:r>
          </a:p>
          <a:p>
            <a:pPr marL="1280152" lvl="1" indent="-457200">
              <a:lnSpc>
                <a:spcPct val="100000"/>
              </a:lnSpc>
            </a:pPr>
            <a:r>
              <a:rPr lang="en-US" sz="2400" dirty="0"/>
              <a:t>Types of damages covered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CBF2E-91D0-49ED-A381-7A43452D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79" y="3139619"/>
            <a:ext cx="4176042" cy="280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196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Impact of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Insurance Purchased By Individual </a:t>
            </a:r>
            <a:r>
              <a:rPr lang="en-US" dirty="0" err="1"/>
              <a:t>Converences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72447" y="2430278"/>
            <a:ext cx="9237745" cy="3024891"/>
          </a:xfrm>
        </p:spPr>
        <p:txBody>
          <a:bodyPr numCol="1"/>
          <a:lstStyle/>
          <a:p>
            <a:pPr>
              <a:lnSpc>
                <a:spcPct val="100000"/>
              </a:lnSpc>
            </a:pPr>
            <a:r>
              <a:rPr lang="en-US" sz="2800" dirty="0"/>
              <a:t>Big East and Atlantic 10 EC policies for conference basketball tournaments</a:t>
            </a:r>
          </a:p>
          <a:p>
            <a:r>
              <a:rPr lang="en-US" sz="2800" dirty="0"/>
              <a:t>Pro sports policies (e.g., Wimbledon &amp; British Open)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5B03D-8F81-4103-B398-A586323E4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40" y="3854969"/>
            <a:ext cx="3947890" cy="222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A9395-EBBC-4188-B524-56135BFFC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30" y="3854969"/>
            <a:ext cx="3720024" cy="252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46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Impact of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508778" y="1879816"/>
            <a:ext cx="8806922" cy="643252"/>
          </a:xfrm>
        </p:spPr>
        <p:txBody>
          <a:bodyPr/>
          <a:lstStyle/>
          <a:p>
            <a:r>
              <a:rPr lang="en-US" dirty="0"/>
              <a:t>The NCAA’s Insurance Program for 2020 March Madness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72448" y="2655647"/>
            <a:ext cx="5544976" cy="3024891"/>
          </a:xfrm>
        </p:spPr>
        <p:txBody>
          <a:bodyPr numCol="1"/>
          <a:lstStyle/>
          <a:p>
            <a:r>
              <a:rPr lang="en-US" sz="2800" dirty="0"/>
              <a:t>The NCAA’s event cancellation insurance policy is the primary reason a $225 million distribution is possible</a:t>
            </a:r>
          </a:p>
          <a:p>
            <a:r>
              <a:rPr lang="en-US" sz="2800" dirty="0"/>
              <a:t>Discuss NCAA event cancellation insurance issues; e.g., why the policy limits weren’t higher for a $900 million event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65371-C12D-4AEC-8541-00F34852A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83" y="2361799"/>
            <a:ext cx="4624742" cy="378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533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375834" y="1028187"/>
            <a:ext cx="9440332" cy="643252"/>
          </a:xfrm>
        </p:spPr>
        <p:txBody>
          <a:bodyPr/>
          <a:lstStyle/>
          <a:p>
            <a:r>
              <a:rPr lang="en-US" dirty="0"/>
              <a:t>future impact on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334607" y="1879816"/>
            <a:ext cx="8074554" cy="643252"/>
          </a:xfrm>
        </p:spPr>
        <p:txBody>
          <a:bodyPr/>
          <a:lstStyle/>
          <a:p>
            <a:r>
              <a:rPr lang="en-US" dirty="0"/>
              <a:t>Student Assistance Fund (SAF) Implications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27182" y="2523068"/>
            <a:ext cx="9237745" cy="3024891"/>
          </a:xfrm>
        </p:spPr>
        <p:txBody>
          <a:bodyPr numCol="1"/>
          <a:lstStyle/>
          <a:p>
            <a:r>
              <a:rPr lang="en-US" sz="2400" dirty="0"/>
              <a:t>Impact of the NCAA allowing schools to use SAF monies to pay for increased scholarship positions and reduction in athlete insurance premium payments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C264E4-DA69-414B-BE5E-85F89AC26A12}"/>
              </a:ext>
            </a:extLst>
          </p:cNvPr>
          <p:cNvGrpSpPr/>
          <p:nvPr/>
        </p:nvGrpSpPr>
        <p:grpSpPr>
          <a:xfrm>
            <a:off x="1927182" y="3502053"/>
            <a:ext cx="7769814" cy="2897535"/>
            <a:chOff x="541339" y="1764960"/>
            <a:chExt cx="8289154" cy="44596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713C15-F68D-4846-A0DE-49A5D05F9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1339" y="1764960"/>
              <a:ext cx="1839307" cy="44596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4213EE-19DD-4337-8D6C-85550D5B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691288" y="1764960"/>
              <a:ext cx="1839307" cy="44596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0FAAAA-98FC-4A61-A99A-2D243AC3D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841237" y="1764960"/>
              <a:ext cx="1839307" cy="44596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8DC2DA-80CC-4FB2-AA7C-4B58224EE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1186" y="1764960"/>
              <a:ext cx="1839307" cy="44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47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future impact on insurance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58723" y="2456743"/>
            <a:ext cx="8074554" cy="643252"/>
          </a:xfrm>
        </p:spPr>
        <p:txBody>
          <a:bodyPr/>
          <a:lstStyle/>
          <a:p>
            <a:r>
              <a:rPr lang="en-US" dirty="0"/>
              <a:t>Future Insurance Implications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50648" y="2950123"/>
            <a:ext cx="4595407" cy="3024891"/>
          </a:xfrm>
        </p:spPr>
        <p:txBody>
          <a:bodyPr numCol="1"/>
          <a:lstStyle/>
          <a:p>
            <a:pPr>
              <a:lnSpc>
                <a:spcPct val="100000"/>
              </a:lnSpc>
            </a:pPr>
            <a:r>
              <a:rPr lang="en-US" sz="2400" dirty="0"/>
              <a:t>Event Cancellation Insurance, Business Interruption Insurance and other risk shifting mechanisms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Harder to secure and more expensive to purchase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B1E672-C4A4-4BD9-85C1-F89002229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16" y="2778369"/>
            <a:ext cx="4175407" cy="234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991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0" y="1718511"/>
            <a:ext cx="7186246" cy="42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3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508779" y="2360475"/>
            <a:ext cx="8074554" cy="643252"/>
          </a:xfrm>
        </p:spPr>
        <p:txBody>
          <a:bodyPr/>
          <a:lstStyle/>
          <a:p>
            <a:r>
              <a:rPr lang="en-US" dirty="0"/>
              <a:t>Protection Against COVID-19 Lawsuits (1 of 2)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961562" y="3067353"/>
            <a:ext cx="4894345" cy="3024891"/>
          </a:xfrm>
        </p:spPr>
        <p:txBody>
          <a:bodyPr numCol="1"/>
          <a:lstStyle/>
          <a:p>
            <a:r>
              <a:rPr lang="en-US" sz="2800" dirty="0"/>
              <a:t>Risk Mitigation Ideas </a:t>
            </a:r>
          </a:p>
          <a:p>
            <a:pPr marL="1280152" lvl="1" indent="-457200"/>
            <a:r>
              <a:rPr lang="en-US" sz="2400" dirty="0"/>
              <a:t>Third Party Insurance (General Liability)</a:t>
            </a:r>
          </a:p>
          <a:p>
            <a:pPr marL="1280152" lvl="1" indent="-457200"/>
            <a:r>
              <a:rPr lang="en-US" sz="2400" dirty="0"/>
              <a:t>Waivers</a:t>
            </a:r>
          </a:p>
          <a:p>
            <a:pPr marL="1828786" lvl="2" indent="-457200"/>
            <a:r>
              <a:rPr lang="en-US" dirty="0"/>
              <a:t>Employees</a:t>
            </a:r>
          </a:p>
          <a:p>
            <a:pPr marL="1828786" lvl="2" indent="-457200"/>
            <a:r>
              <a:rPr lang="en-US" dirty="0"/>
              <a:t>Fans</a:t>
            </a:r>
          </a:p>
          <a:p>
            <a:pPr marL="1280152" lvl="1" indent="-457200"/>
            <a:r>
              <a:rPr lang="en-US" sz="2400" dirty="0"/>
              <a:t>Establishing re-opening guidelines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9F4EA-0C95-4BB1-9A94-B62E4F7EB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44" y="3062343"/>
            <a:ext cx="4544851" cy="302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74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EEO Risks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12F6-EDC8-F14A-9E6A-AAD3AC1CC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8778" y="2044801"/>
            <a:ext cx="8074554" cy="3279867"/>
          </a:xfrm>
        </p:spPr>
        <p:txBody>
          <a:bodyPr/>
          <a:lstStyle/>
          <a:p>
            <a:r>
              <a:rPr lang="en-US" altLang="en-US" sz="2400" dirty="0"/>
              <a:t>Federal and State EEO laws not suspended in COVID-19 era</a:t>
            </a:r>
          </a:p>
          <a:p>
            <a:pPr lvl="1"/>
            <a:r>
              <a:rPr lang="en-US" altLang="en-US" dirty="0"/>
              <a:t>Heightened concerns re ADA (disability discrimination)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Heightened risks of age and national origin discrimination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ADA medical confidentiality rules still apply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Employer rights for medical exams are broader in a pandemic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Employees with chronic health conditions entitled to accommodations due to </a:t>
            </a:r>
            <a:r>
              <a:rPr lang="en-US" alt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heightened risk</a:t>
            </a:r>
            <a:endParaRPr lang="en-US" altLang="en-US" sz="2400" dirty="0"/>
          </a:p>
          <a:p>
            <a:pPr>
              <a:spcAft>
                <a:spcPts val="600"/>
              </a:spcAft>
            </a:pPr>
            <a:r>
              <a:rPr lang="en-US" altLang="en-US" sz="2400" dirty="0"/>
              <a:t>Leave beyond FFCRA may be a reasonable accommodation</a:t>
            </a:r>
          </a:p>
        </p:txBody>
      </p:sp>
    </p:spTree>
    <p:extLst>
      <p:ext uri="{BB962C8B-B14F-4D97-AF65-F5344CB8AC3E}">
        <p14:creationId xmlns:p14="http://schemas.microsoft.com/office/powerpoint/2010/main" val="2175346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67684" y="2359562"/>
            <a:ext cx="8074554" cy="643252"/>
          </a:xfrm>
        </p:spPr>
        <p:txBody>
          <a:bodyPr/>
          <a:lstStyle/>
          <a:p>
            <a:r>
              <a:rPr lang="en-US" dirty="0"/>
              <a:t>Protection Against COVID-19 Lawsuits (2 of 2)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67684" y="3002814"/>
            <a:ext cx="7411916" cy="3024891"/>
          </a:xfrm>
        </p:spPr>
        <p:txBody>
          <a:bodyPr numCol="1"/>
          <a:lstStyle/>
          <a:p>
            <a:r>
              <a:rPr lang="en-US" sz="2400" dirty="0"/>
              <a:t>Possible Legal Immunity from Liability</a:t>
            </a:r>
          </a:p>
          <a:p>
            <a:pPr marL="1280152" lvl="1" indent="-457200"/>
            <a:r>
              <a:rPr lang="en-US" sz="1800" dirty="0"/>
              <a:t>Federal and State Legislative efforts</a:t>
            </a:r>
          </a:p>
          <a:p>
            <a:pPr marL="1828786" lvl="2" indent="-457200"/>
            <a:r>
              <a:rPr lang="en-US" dirty="0"/>
              <a:t>14 College Presidents met with VP Pence and Ed. Sec. </a:t>
            </a:r>
            <a:r>
              <a:rPr lang="en-US" dirty="0" err="1"/>
              <a:t>DeVos</a:t>
            </a:r>
            <a:r>
              <a:rPr lang="en-US" dirty="0"/>
              <a:t> to talk about re-opening</a:t>
            </a:r>
          </a:p>
          <a:p>
            <a:pPr marL="1828786" lvl="2" indent="-457200"/>
            <a:r>
              <a:rPr lang="en-US" dirty="0"/>
              <a:t>Immunity was a big topic of discussion</a:t>
            </a:r>
          </a:p>
          <a:p>
            <a:pPr marL="1280152" lvl="1" indent="-457200"/>
            <a:r>
              <a:rPr lang="en-US" sz="1800" dirty="0"/>
              <a:t>Differing views on Immunity/Safe Harbor</a:t>
            </a:r>
          </a:p>
          <a:p>
            <a:pPr marL="1828786" lvl="2" indent="-457200"/>
            <a:r>
              <a:rPr lang="en-US" dirty="0"/>
              <a:t>Democrats</a:t>
            </a:r>
          </a:p>
          <a:p>
            <a:pPr marL="1828786" lvl="2" indent="-457200"/>
            <a:r>
              <a:rPr lang="en-US" dirty="0"/>
              <a:t>Republicans</a:t>
            </a:r>
          </a:p>
          <a:p>
            <a:pPr marL="1828786" lvl="2" indent="-457200"/>
            <a:r>
              <a:rPr lang="en-US" dirty="0"/>
              <a:t>Gross Negligence, Willful Misconduct, or intentional harm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F8878-BED2-4647-A7B0-6A33E6B74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73" y="2589157"/>
            <a:ext cx="2731743" cy="362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694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2508779" y="1013744"/>
            <a:ext cx="8074553" cy="643252"/>
          </a:xfrm>
        </p:spPr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58723" y="2272476"/>
            <a:ext cx="8074554" cy="643252"/>
          </a:xfrm>
        </p:spPr>
        <p:txBody>
          <a:bodyPr/>
          <a:lstStyle/>
          <a:p>
            <a:r>
              <a:rPr lang="en-US" dirty="0"/>
              <a:t>Complying with Health Suggestions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135315" y="2915728"/>
            <a:ext cx="4894345" cy="3024891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b="1" dirty="0"/>
              <a:t>CDC Requirements </a:t>
            </a:r>
            <a:r>
              <a:rPr lang="en-US" sz="1400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https://www.cdc.gov/coronavirus/2019-ncov/downloads/php/CDC-Activities-Initiatives-for-COVID-19-Response.pdf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400" b="1" dirty="0"/>
              <a:t>COVID-19 Testing </a:t>
            </a:r>
          </a:p>
          <a:p>
            <a:r>
              <a:rPr lang="en-US" dirty="0"/>
              <a:t>Issues re: testing athletes vs. general public </a:t>
            </a:r>
          </a:p>
          <a:p>
            <a:r>
              <a:rPr lang="en-US" dirty="0"/>
              <a:t>Tracking -- Privacy implications</a:t>
            </a:r>
          </a:p>
          <a:p>
            <a:r>
              <a:rPr lang="en-US" dirty="0"/>
              <a:t>Social Distancing</a:t>
            </a:r>
          </a:p>
          <a:p>
            <a:r>
              <a:rPr lang="en-US" dirty="0"/>
              <a:t>Masks, temperature taking, etc.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9BC92-83CE-4AE0-9C83-8A6BC1D21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" b="100000" l="0" r="100000">
                        <a14:foregroundMark x1="86275" y1="48233" x2="83461" y2="63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25" y="2589157"/>
            <a:ext cx="3374772" cy="325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7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546055" y="2479305"/>
            <a:ext cx="8074554" cy="643252"/>
          </a:xfrm>
        </p:spPr>
        <p:txBody>
          <a:bodyPr/>
          <a:lstStyle/>
          <a:p>
            <a:r>
              <a:rPr lang="en-US" sz="2400" dirty="0"/>
              <a:t>Limiting Fan Interaction/Autographs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47403" y="3122557"/>
            <a:ext cx="5099539" cy="3024891"/>
          </a:xfrm>
        </p:spPr>
        <p:txBody>
          <a:bodyPr numCol="1"/>
          <a:lstStyle/>
          <a:p>
            <a:r>
              <a:rPr lang="en-US" sz="2400" dirty="0"/>
              <a:t>Pro sport recommendations</a:t>
            </a:r>
          </a:p>
          <a:p>
            <a:r>
              <a:rPr lang="en-US" sz="2400" dirty="0"/>
              <a:t>Other fan interactions</a:t>
            </a:r>
          </a:p>
          <a:p>
            <a:r>
              <a:rPr lang="en-US" sz="2400" dirty="0"/>
              <a:t>Short term elimination of established college traditions</a:t>
            </a:r>
          </a:p>
          <a:p>
            <a:pPr marL="1280152" lvl="1" indent="-457200"/>
            <a:r>
              <a:rPr lang="en-US" sz="1800" dirty="0"/>
              <a:t>The Baylor Line or Wildcat Walk (</a:t>
            </a:r>
            <a:r>
              <a:rPr lang="en-US" sz="1800" dirty="0" err="1"/>
              <a:t>UofA</a:t>
            </a:r>
            <a:r>
              <a:rPr lang="en-US" sz="1800" dirty="0"/>
              <a:t>), UCLA’s Bruin Walk, Ole </a:t>
            </a:r>
            <a:r>
              <a:rPr lang="en-US" sz="1800" dirty="0" err="1"/>
              <a:t>Miss’</a:t>
            </a:r>
            <a:r>
              <a:rPr lang="en-US" sz="1800" dirty="0"/>
              <a:t> Walk Through the Grove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4306F-9BD2-42EB-B68F-A99CC1415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34" y="2589157"/>
            <a:ext cx="4137843" cy="275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970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137638" y="2028803"/>
            <a:ext cx="8074554" cy="643252"/>
          </a:xfrm>
        </p:spPr>
        <p:txBody>
          <a:bodyPr/>
          <a:lstStyle/>
          <a:p>
            <a:r>
              <a:rPr lang="en-US" dirty="0"/>
              <a:t>Impact of Differing State Regulations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137638" y="2589157"/>
            <a:ext cx="6805247" cy="3024891"/>
          </a:xfrm>
        </p:spPr>
        <p:txBody>
          <a:bodyPr numCol="1"/>
          <a:lstStyle/>
          <a:p>
            <a:r>
              <a:rPr lang="en-US" sz="2400" dirty="0"/>
              <a:t>Calif. Gov. Gavin Newsom announced on 3/30 that mass gatherings are “not in the cards” in Calif. until 2021 even after lockdown lifted</a:t>
            </a:r>
          </a:p>
          <a:p>
            <a:r>
              <a:rPr lang="en-US" sz="2400" dirty="0"/>
              <a:t>What’s the impact on college football and basketball practices and games for California schools</a:t>
            </a:r>
          </a:p>
          <a:p>
            <a:pPr marL="1280152" lvl="1" indent="-457200"/>
            <a:r>
              <a:rPr lang="en-US" sz="1800" dirty="0"/>
              <a:t>What are the implications of playing games outside of California </a:t>
            </a:r>
          </a:p>
          <a:p>
            <a:pPr marL="1280152" lvl="1" indent="-457200"/>
            <a:r>
              <a:rPr lang="en-US" sz="1800" dirty="0"/>
              <a:t>Implications of complying with federal orders but violating state or local orders?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DA087-C8FC-44B7-875F-48C555F3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7" y="2381554"/>
            <a:ext cx="38100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0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2476122" y="1051286"/>
            <a:ext cx="8074553" cy="643252"/>
          </a:xfrm>
        </p:spPr>
        <p:txBody>
          <a:bodyPr/>
          <a:lstStyle/>
          <a:p>
            <a:r>
              <a:rPr lang="en-US" dirty="0"/>
              <a:t>Legal implications of return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60604" y="2337790"/>
            <a:ext cx="8074554" cy="643252"/>
          </a:xfrm>
        </p:spPr>
        <p:txBody>
          <a:bodyPr/>
          <a:lstStyle/>
          <a:p>
            <a:r>
              <a:rPr lang="en-US" dirty="0"/>
              <a:t>Sports Scheduling Issues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056842" y="2981042"/>
            <a:ext cx="4894345" cy="3024891"/>
          </a:xfrm>
        </p:spPr>
        <p:txBody>
          <a:bodyPr numCol="1"/>
          <a:lstStyle/>
          <a:p>
            <a:r>
              <a:rPr lang="en-US" sz="2800" dirty="0"/>
              <a:t>Schools may be forced to only schedule nearby opponents</a:t>
            </a:r>
          </a:p>
          <a:p>
            <a:r>
              <a:rPr lang="en-US" sz="2800" dirty="0"/>
              <a:t>Impact on traditional rivalries and contractual limitations/issues</a:t>
            </a:r>
          </a:p>
          <a:p>
            <a:r>
              <a:rPr lang="en-US" sz="2800" dirty="0"/>
              <a:t>Games with no fans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85F547-2E8C-44C9-B984-7C37350E5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87" y="2521639"/>
            <a:ext cx="4664121" cy="309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96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3B1B43-6DC2-441E-8590-8F871F239684}"/>
              </a:ext>
            </a:extLst>
          </p:cNvPr>
          <p:cNvGrpSpPr/>
          <p:nvPr/>
        </p:nvGrpSpPr>
        <p:grpSpPr>
          <a:xfrm>
            <a:off x="2478365" y="2135275"/>
            <a:ext cx="7796777" cy="3666517"/>
            <a:chOff x="2964287" y="1369997"/>
            <a:chExt cx="6455930" cy="30359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68F76B-397F-401C-85CC-6B9FC7C9F34B}"/>
                </a:ext>
              </a:extLst>
            </p:cNvPr>
            <p:cNvGrpSpPr/>
            <p:nvPr/>
          </p:nvGrpSpPr>
          <p:grpSpPr>
            <a:xfrm>
              <a:off x="2964287" y="1369997"/>
              <a:ext cx="5655830" cy="1476805"/>
              <a:chOff x="729087" y="2284397"/>
              <a:chExt cx="5655830" cy="147680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193B47-BA66-42ED-B954-6434BF17C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087" y="2284397"/>
                <a:ext cx="1514293" cy="1476805"/>
              </a:xfrm>
              <a:prstGeom prst="ellipse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452D78-656A-4AA7-A6C7-9F6E4FC501AD}"/>
                  </a:ext>
                </a:extLst>
              </p:cNvPr>
              <p:cNvSpPr txBox="1"/>
              <p:nvPr/>
            </p:nvSpPr>
            <p:spPr>
              <a:xfrm>
                <a:off x="2359017" y="2488358"/>
                <a:ext cx="4025900" cy="1044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/>
                    </a:solidFill>
                  </a:rPr>
                  <a:t>Brian Finch</a:t>
                </a:r>
                <a:endParaRPr lang="en-US" sz="2800" b="1" dirty="0">
                  <a:solidFill>
                    <a:schemeClr val="bg1"/>
                  </a:solidFill>
                </a:endParaRPr>
              </a:p>
              <a:p>
                <a:r>
                  <a:rPr lang="en-US" sz="2400" dirty="0"/>
                  <a:t>202-663-8062</a:t>
                </a:r>
              </a:p>
              <a:p>
                <a:r>
                  <a:rPr lang="en-US" sz="2400" dirty="0"/>
                  <a:t>brian.finch@pillsburylaw.com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0D9FDA-E4AC-44EB-B0AB-D70CCE8D58D4}"/>
                </a:ext>
              </a:extLst>
            </p:cNvPr>
            <p:cNvSpPr txBox="1"/>
            <p:nvPr/>
          </p:nvSpPr>
          <p:spPr>
            <a:xfrm>
              <a:off x="4594217" y="3361096"/>
              <a:ext cx="4826000" cy="1044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Richard Giller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r>
                <a:rPr lang="en-US" sz="2400" dirty="0"/>
                <a:t>213-488-3624</a:t>
              </a:r>
            </a:p>
            <a:p>
              <a:r>
                <a:rPr lang="en-US" sz="2400" dirty="0"/>
                <a:t>Richard.giller@pillsburylaw.com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84C502EA-4011-4968-AA8F-A02D4095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65" y="420529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44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0" y="1718511"/>
            <a:ext cx="7186246" cy="42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Privacy 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508778" y="1755111"/>
            <a:ext cx="8074554" cy="643252"/>
          </a:xfrm>
        </p:spPr>
        <p:txBody>
          <a:bodyPr/>
          <a:lstStyle/>
          <a:p>
            <a:r>
              <a:rPr lang="en-US" dirty="0"/>
              <a:t>Privacy Issues Will Be Prominent Moving Forward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508778" y="2523068"/>
            <a:ext cx="8472814" cy="3868953"/>
          </a:xfrm>
        </p:spPr>
        <p:txBody>
          <a:bodyPr numCol="1"/>
          <a:lstStyle/>
          <a:p>
            <a:pPr>
              <a:spcAft>
                <a:spcPts val="1000"/>
              </a:spcAft>
            </a:pPr>
            <a:r>
              <a:rPr lang="en-US" altLang="en-US" sz="2400" dirty="0"/>
              <a:t>Enormous amounts of data will likely be collected </a:t>
            </a:r>
            <a:br>
              <a:rPr lang="en-US" altLang="en-US" sz="2400" dirty="0"/>
            </a:br>
            <a:r>
              <a:rPr lang="en-US" altLang="en-US" sz="2400" dirty="0"/>
              <a:t>as part of reopening procedures.</a:t>
            </a:r>
          </a:p>
          <a:p>
            <a:r>
              <a:rPr lang="en-US" altLang="en-US" sz="2400" dirty="0"/>
              <a:t>Data likely to be collected include:</a:t>
            </a:r>
          </a:p>
          <a:p>
            <a:pPr lvl="1">
              <a:spcAft>
                <a:spcPts val="400"/>
              </a:spcAft>
            </a:pPr>
            <a:r>
              <a:rPr lang="en-US" altLang="en-US" dirty="0"/>
              <a:t>Temperatures of visitors/guests/customers</a:t>
            </a:r>
          </a:p>
          <a:p>
            <a:pPr lvl="1">
              <a:spcAft>
                <a:spcPts val="400"/>
              </a:spcAft>
            </a:pPr>
            <a:r>
              <a:rPr lang="en-US" altLang="en-US" dirty="0"/>
              <a:t>Observations regarding behavior/actions of the same</a:t>
            </a:r>
          </a:p>
          <a:p>
            <a:pPr lvl="1">
              <a:spcAft>
                <a:spcPts val="1000"/>
              </a:spcAft>
            </a:pPr>
            <a:r>
              <a:rPr lang="en-US" altLang="en-US" dirty="0"/>
              <a:t>Similar biometric data to measure enforcement and effectiveness </a:t>
            </a:r>
            <a:br>
              <a:rPr lang="en-US" altLang="en-US" dirty="0"/>
            </a:br>
            <a:r>
              <a:rPr lang="en-US" altLang="en-US" dirty="0"/>
              <a:t>of social distancing measures</a:t>
            </a:r>
          </a:p>
          <a:p>
            <a:r>
              <a:rPr lang="en-US" altLang="en-US" sz="2400" dirty="0"/>
              <a:t>Collection of identification data may be needed as well for </a:t>
            </a:r>
            <a:br>
              <a:rPr lang="en-US" altLang="en-US" sz="2400" dirty="0"/>
            </a:br>
            <a:r>
              <a:rPr lang="en-US" altLang="en-US" sz="2400" dirty="0"/>
              <a:t>“contact tracing” purposes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8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Potential pitfalls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508778" y="1776883"/>
            <a:ext cx="8074554" cy="643252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161442" y="2201442"/>
            <a:ext cx="7869115" cy="3593206"/>
          </a:xfrm>
        </p:spPr>
        <p:txBody>
          <a:bodyPr numCol="1"/>
          <a:lstStyle/>
          <a:p>
            <a:r>
              <a:rPr lang="en-US" altLang="en-US" sz="2400" dirty="0"/>
              <a:t>Increasing numbers of states expanding the definition </a:t>
            </a:r>
            <a:br>
              <a:rPr lang="en-US" altLang="en-US" sz="2400" dirty="0"/>
            </a:br>
            <a:r>
              <a:rPr lang="en-US" altLang="en-US" sz="2400" dirty="0"/>
              <a:t>of “personal” information:</a:t>
            </a:r>
          </a:p>
          <a:p>
            <a:pPr lvl="1">
              <a:spcAft>
                <a:spcPts val="300"/>
              </a:spcAft>
            </a:pPr>
            <a:r>
              <a:rPr lang="en-US" altLang="en-US" dirty="0"/>
              <a:t>California Consumer Privacy Act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NY SHIELD law</a:t>
            </a:r>
          </a:p>
          <a:p>
            <a:r>
              <a:rPr lang="en-US" altLang="en-US" sz="2400" dirty="0"/>
              <a:t>In those states, “personal information” much broader than before: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Includes biometric data, which is being defined very broadly</a:t>
            </a:r>
          </a:p>
          <a:p>
            <a:r>
              <a:rPr lang="en-US" altLang="en-US" sz="2400" dirty="0"/>
              <a:t>Failure to obtain consent, properly protect, or even delete information could lead to claims of privacy violations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6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Privacy Protection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378150" y="2358787"/>
            <a:ext cx="8074554" cy="1671201"/>
          </a:xfrm>
        </p:spPr>
        <p:txBody>
          <a:bodyPr numCol="1"/>
          <a:lstStyle/>
          <a:p>
            <a:pPr>
              <a:spcAft>
                <a:spcPts val="600"/>
              </a:spcAft>
            </a:pPr>
            <a:r>
              <a:rPr lang="en-US" dirty="0"/>
              <a:t>First and foremost, do not store or retain data unless absolutely necessary</a:t>
            </a:r>
          </a:p>
          <a:p>
            <a:r>
              <a:rPr lang="en-US" dirty="0"/>
              <a:t>If you do collect data, make sure to follow applicable state regulations, including on: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Consent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Protection of data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Required disclosures 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Obligations regarding sharing or deletion of data</a:t>
            </a:r>
          </a:p>
          <a:p>
            <a:r>
              <a:rPr lang="en-US" dirty="0"/>
              <a:t>Note that there are some federal bills proposing liability exemption for privacy violations, but passage is not certain.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18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Legal Landscape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After September 11, 2001 (1 of 2)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095539" y="2364458"/>
            <a:ext cx="8074554" cy="1671201"/>
          </a:xfrm>
        </p:spPr>
        <p:txBody>
          <a:bodyPr numCol="1"/>
          <a:lstStyle/>
          <a:p>
            <a:pPr>
              <a:spcAft>
                <a:spcPts val="600"/>
              </a:spcAft>
            </a:pPr>
            <a:r>
              <a:rPr lang="en-US" altLang="en-US" sz="1800" dirty="0"/>
              <a:t>Claims filed against Port Authorities, security companies, Boeing and others. </a:t>
            </a:r>
          </a:p>
          <a:p>
            <a:pPr>
              <a:spcAft>
                <a:spcPts val="600"/>
              </a:spcAft>
            </a:pPr>
            <a:r>
              <a:rPr lang="en-US" altLang="en-US" sz="1800" dirty="0"/>
              <a:t>Defendants sought dismissal, arguing no duty to Plaintiffs existed because Defendants could not have reasonably anticipated the actions of the terrorist.</a:t>
            </a:r>
          </a:p>
          <a:p>
            <a:r>
              <a:rPr lang="en-US" altLang="en-US" sz="1800" dirty="0"/>
              <a:t>District Court found that:</a:t>
            </a:r>
          </a:p>
          <a:p>
            <a:pPr lvl="1">
              <a:spcAft>
                <a:spcPts val="300"/>
              </a:spcAft>
            </a:pPr>
            <a:r>
              <a:rPr lang="en-US" altLang="en-US" sz="1600" dirty="0"/>
              <a:t>Airlines and security companies have a duty to secure against terrorists.</a:t>
            </a:r>
          </a:p>
          <a:p>
            <a:pPr lvl="1">
              <a:spcAft>
                <a:spcPts val="300"/>
              </a:spcAft>
            </a:pPr>
            <a:r>
              <a:rPr lang="en-US" altLang="en-US" sz="1600" dirty="0"/>
              <a:t>Terrorist hijacking was a foreseeable hazard.</a:t>
            </a:r>
          </a:p>
          <a:p>
            <a:pPr lvl="1"/>
            <a:r>
              <a:rPr lang="en-US" altLang="en-US" sz="1600" dirty="0"/>
              <a:t>Failure of manufacturers to design impenetrable cockpit door was a proximate </a:t>
            </a:r>
            <a:br>
              <a:rPr lang="en-US" altLang="en-US" sz="1600" dirty="0"/>
            </a:br>
            <a:r>
              <a:rPr lang="en-US" altLang="en-US" sz="1600" dirty="0"/>
              <a:t>cause of crashes.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accent1"/>
                </a:solidFill>
                <a:latin typeface="Univers LT Std 47 Cn Lt" panose="020B0406020202040204" pitchFamily="34" charset="0"/>
              </a:rPr>
              <a:t>The danger of a plane crashing as a result of a hijacking was </a:t>
            </a:r>
            <a:br>
              <a:rPr lang="en-US" altLang="en-US" sz="1600" b="1" dirty="0">
                <a:solidFill>
                  <a:schemeClr val="accent1"/>
                </a:solidFill>
                <a:latin typeface="Univers LT Std 47 Cn Lt" panose="020B0406020202040204" pitchFamily="34" charset="0"/>
              </a:rPr>
            </a:br>
            <a:r>
              <a:rPr lang="en-US" altLang="en-US" sz="1600" b="1" dirty="0">
                <a:solidFill>
                  <a:schemeClr val="accent1"/>
                </a:solidFill>
                <a:latin typeface="Univers LT Std 47 Cn Lt" panose="020B0406020202040204" pitchFamily="34" charset="0"/>
              </a:rPr>
              <a:t>“the very risk that Boeing should reasonably have foreseen.”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1200" i="1" dirty="0">
                <a:latin typeface="Univers LT Std 47 Cn Lt" panose="020B0406020202040204" pitchFamily="34" charset="0"/>
              </a:rPr>
              <a:t>In re September 11 Litigation</a:t>
            </a:r>
            <a:r>
              <a:rPr lang="en-US" altLang="en-US" sz="1200" dirty="0">
                <a:latin typeface="Univers LT Std 47 Cn Lt" panose="020B0406020202040204" pitchFamily="34" charset="0"/>
              </a:rPr>
              <a:t>, 280 F.Supp.2d 279 (S.D.N.Y. 2003)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8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Legal Landscape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After September 11, 2001 (2 of 2)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508777" y="2399964"/>
            <a:ext cx="9123445" cy="208835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altLang="en-US" sz="1800" dirty="0"/>
              <a:t>Litigation against Port Authority of New York and New Jersey related to 1993 World Trade Center bombing. </a:t>
            </a:r>
          </a:p>
          <a:p>
            <a:pPr>
              <a:spcAft>
                <a:spcPts val="300"/>
              </a:spcAft>
            </a:pPr>
            <a:r>
              <a:rPr lang="en-US" altLang="en-US" sz="1800" dirty="0"/>
              <a:t>Plaintiffs argued that Port Authority negligently failed to provide adequate security. </a:t>
            </a:r>
          </a:p>
          <a:p>
            <a:pPr>
              <a:spcAft>
                <a:spcPts val="300"/>
              </a:spcAft>
            </a:pPr>
            <a:r>
              <a:rPr lang="en-US" altLang="en-US" sz="1800" dirty="0"/>
              <a:t>Jury found Port Authority partly liable. </a:t>
            </a:r>
          </a:p>
          <a:p>
            <a:pPr>
              <a:spcAft>
                <a:spcPts val="300"/>
              </a:spcAft>
            </a:pPr>
            <a:endParaRPr lang="en-US" altLang="en-US" sz="1800" dirty="0"/>
          </a:p>
          <a:p>
            <a:pPr>
              <a:spcAft>
                <a:spcPts val="300"/>
              </a:spcAft>
            </a:pPr>
            <a:r>
              <a:rPr lang="en-US" altLang="en-US" sz="1800" dirty="0"/>
              <a:t>Appellate Court affirmed verdict, holding defendant had duty to provide “reasonable” mitigation measures.</a:t>
            </a:r>
          </a:p>
          <a:p>
            <a:pPr>
              <a:spcAft>
                <a:spcPts val="300"/>
              </a:spcAft>
            </a:pPr>
            <a:r>
              <a:rPr lang="en-US" altLang="en-US" sz="1800" dirty="0"/>
              <a:t>Decision overturned by NY Court of Appeals on sovereign immunity grounds, not on whether the terrorist threat was foreseeable.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D5A47-2CD3-4012-95F9-B802BA5E3468}"/>
              </a:ext>
            </a:extLst>
          </p:cNvPr>
          <p:cNvSpPr txBox="1"/>
          <p:nvPr/>
        </p:nvSpPr>
        <p:spPr>
          <a:xfrm>
            <a:off x="1081510" y="4792978"/>
            <a:ext cx="10711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Univers LT Std 47 Cn Lt" panose="020B0406020202040204" pitchFamily="34" charset="0"/>
              </a:rPr>
              <a:t>“The jury had before it evidence that the risk reasonably to be perceived by defendant was of an event potentially monstrous . . . And, in view of the extensive nature of foreseeable harm, it would appear indisputable that the jury could have fairly concluded that [defendant failed to] reasonably minimize the risk of harm . . . .”</a:t>
            </a:r>
          </a:p>
          <a:p>
            <a:pPr algn="ctr"/>
            <a:endParaRPr lang="en-US" sz="1600" dirty="0">
              <a:latin typeface="Univers LT Std 47 Cn Lt" panose="020B0406020202040204" pitchFamily="34" charset="0"/>
            </a:endParaRPr>
          </a:p>
          <a:p>
            <a:pPr algn="ctr"/>
            <a:r>
              <a:rPr lang="en-US" sz="1200" i="1" dirty="0">
                <a:latin typeface="Univers LT Std 47 Cn Lt" panose="020B0406020202040204" pitchFamily="34" charset="0"/>
              </a:rPr>
              <a:t>Nash v. Port Auth. of NY and NJ</a:t>
            </a:r>
            <a:r>
              <a:rPr lang="en-US" sz="1200" dirty="0">
                <a:latin typeface="Univers LT Std 47 Cn Lt" panose="020B0406020202040204" pitchFamily="34" charset="0"/>
              </a:rPr>
              <a:t>, 51 A.D.3d 337 (N.Y. App. Div. 2008), </a:t>
            </a:r>
            <a:r>
              <a:rPr lang="en-US" sz="1200" i="1" dirty="0">
                <a:latin typeface="Univers LT Std 47 Cn Lt" panose="020B0406020202040204" pitchFamily="34" charset="0"/>
              </a:rPr>
              <a:t>overruled by </a:t>
            </a:r>
          </a:p>
          <a:p>
            <a:pPr algn="ctr"/>
            <a:r>
              <a:rPr lang="en-US" sz="1200" i="1" dirty="0">
                <a:latin typeface="Univers LT Std 47 Cn Lt" panose="020B0406020202040204" pitchFamily="34" charset="0"/>
              </a:rPr>
              <a:t>In the Matter of World Trade Center Bombing Litig. V. Port Auth. Of NY and NJ</a:t>
            </a:r>
            <a:r>
              <a:rPr lang="en-US" sz="1200" dirty="0">
                <a:latin typeface="Univers LT Std 47 Cn Lt" panose="020B0406020202040204" pitchFamily="34" charset="0"/>
              </a:rPr>
              <a:t>, 957 N.E.2d 733 (</a:t>
            </a:r>
            <a:r>
              <a:rPr lang="en-US" sz="1400" dirty="0">
                <a:latin typeface="Univers LT Std 47 Cn Lt" panose="020B0406020202040204" pitchFamily="34" charset="0"/>
              </a:rPr>
              <a:t>N.Y. 2011)</a:t>
            </a:r>
            <a:endParaRPr lang="en-US" sz="1600" dirty="0">
              <a:latin typeface="Univers LT Std 47 Cn Lt" panose="020B04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5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Liability protections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Are Liability Protections Available?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508778" y="2523068"/>
            <a:ext cx="8074554" cy="1671201"/>
          </a:xfrm>
        </p:spPr>
        <p:txBody>
          <a:bodyPr numCol="1"/>
          <a:lstStyle/>
          <a:p>
            <a:pPr>
              <a:spcAft>
                <a:spcPts val="600"/>
              </a:spcAft>
            </a:pPr>
            <a:r>
              <a:rPr lang="en-US" sz="2400" dirty="0"/>
              <a:t>One of the hottest topics associated with the pandemic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Medical malpractice liability laws passed in New York, </a:t>
            </a:r>
            <a:br>
              <a:rPr lang="en-US" sz="2400" dirty="0"/>
            </a:br>
            <a:r>
              <a:rPr lang="en-US" sz="2400" dirty="0"/>
              <a:t>New Jersey, Michigan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HOWEVER, no general liability protection laws passed as of yet</a:t>
            </a:r>
          </a:p>
          <a:p>
            <a:r>
              <a:rPr lang="en-US" sz="2400" dirty="0"/>
              <a:t>Congress currently debating liability protection statute:</a:t>
            </a:r>
          </a:p>
          <a:p>
            <a:pPr lvl="1"/>
            <a:r>
              <a:rPr lang="en-US" dirty="0"/>
              <a:t>Senate Majority Leader has labeled it a “Red Line” for the next stimulus bill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9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Liability statute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Will Existing Liability Statute Help?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508778" y="2523068"/>
            <a:ext cx="8074554" cy="1671201"/>
          </a:xfrm>
        </p:spPr>
        <p:txBody>
          <a:bodyPr numCol="1"/>
          <a:lstStyle/>
          <a:p>
            <a:r>
              <a:rPr lang="en-US" sz="2800" b="1" dirty="0">
                <a:solidFill>
                  <a:schemeClr val="accent1"/>
                </a:solidFill>
              </a:rPr>
              <a:t>PREP Act?</a:t>
            </a:r>
          </a:p>
          <a:p>
            <a:pPr lvl="1">
              <a:spcAft>
                <a:spcPts val="600"/>
              </a:spcAft>
            </a:pPr>
            <a:r>
              <a:rPr lang="en-US" sz="1800" u="sng" dirty="0"/>
              <a:t>Possibly</a:t>
            </a:r>
            <a:r>
              <a:rPr lang="en-US" sz="1800" dirty="0"/>
              <a:t>: covers FDA approved/regulated drugs and biologics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Also applies to medical devices and respirators</a:t>
            </a:r>
          </a:p>
          <a:p>
            <a:pPr lvl="1"/>
            <a:r>
              <a:rPr lang="en-US" sz="1800" dirty="0"/>
              <a:t>It provides immunity for dispensing/deployment of covered items, so there could be liability protections for security officers dispensing PREP Act covered products.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SAFETY Act?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Only applies for terrorism</a:t>
            </a:r>
          </a:p>
          <a:p>
            <a:pPr lvl="1"/>
            <a:r>
              <a:rPr lang="en-US" sz="1800" dirty="0"/>
              <a:t>BUT, could be used as a factual defense regarding policies and procedures to manage facilities, guests, and employees during pandemic situation.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50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line-Forum-Series-Template-Topic 5 [Read-Only]" id="{5DF1F5DE-F754-472A-AD5E-30841E0CBF36}" vid="{47966DC4-22FB-4E74-B46D-3D886E1037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1400</Words>
  <Application>Microsoft Macintosh PowerPoint</Application>
  <PresentationFormat>Widescreen</PresentationFormat>
  <Paragraphs>160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Avenir Next</vt:lpstr>
      <vt:lpstr>Avenir Next Demi Bold</vt:lpstr>
      <vt:lpstr>Avenir Next Medium</vt:lpstr>
      <vt:lpstr>Calibri</vt:lpstr>
      <vt:lpstr>Univers LT Std 47 Cn Lt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Neal</dc:creator>
  <cp:lastModifiedBy>Jacob Neal</cp:lastModifiedBy>
  <cp:revision>2</cp:revision>
  <dcterms:created xsi:type="dcterms:W3CDTF">2020-06-10T18:10:11Z</dcterms:created>
  <dcterms:modified xsi:type="dcterms:W3CDTF">2020-06-11T18:22:22Z</dcterms:modified>
</cp:coreProperties>
</file>