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48" r:id="rId2"/>
  </p:sldMasterIdLst>
  <p:sldIdLst>
    <p:sldId id="260" r:id="rId3"/>
    <p:sldId id="261" r:id="rId4"/>
    <p:sldId id="266" r:id="rId5"/>
    <p:sldId id="265" r:id="rId6"/>
    <p:sldId id="267" r:id="rId7"/>
    <p:sldId id="269" r:id="rId8"/>
    <p:sldId id="268" r:id="rId9"/>
    <p:sldId id="262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82CDAF1B-FA11-0243-BDCA-3EBA3859121F}">
          <p14:sldIdLst>
            <p14:sldId id="260"/>
            <p14:sldId id="261"/>
            <p14:sldId id="266"/>
            <p14:sldId id="265"/>
            <p14:sldId id="267"/>
            <p14:sldId id="269"/>
            <p14:sldId id="268"/>
            <p14:sldId id="262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233"/>
    <p:restoredTop sz="94649"/>
  </p:normalViewPr>
  <p:slideViewPr>
    <p:cSldViewPr snapToGrid="0" snapToObjects="1">
      <p:cViewPr>
        <p:scale>
          <a:sx n="110" d="100"/>
          <a:sy n="110" d="100"/>
        </p:scale>
        <p:origin x="67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rew_pittman/Desktop/Queuing%20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Ingress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2:00 PM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15D00C-3674-8049-BAB8-E7EC6EE7CF6F}" type="VALUE">
                      <a:rPr lang="en-US" sz="32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82-254F-8B8F-0365E7182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Sheet2!$A$6</c:f>
              <c:strCache>
                <c:ptCount val="1"/>
                <c:pt idx="0">
                  <c:v>Number of tickets scanned</c:v>
                </c:pt>
              </c:strCache>
            </c:strRef>
          </c:cat>
          <c:val>
            <c:numRef>
              <c:f>Sheet2!$B$6</c:f>
              <c:numCache>
                <c:formatCode>General</c:formatCode>
                <c:ptCount val="1"/>
                <c:pt idx="0">
                  <c:v>5059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2-254F-8B8F-0365E7182D0B}"/>
            </c:ext>
          </c:extLst>
        </c:ser>
        <c:ser>
          <c:idx val="1"/>
          <c:order val="1"/>
          <c:tx>
            <c:v>2:30 PM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349C36-B253-F640-9B73-1497EA088657}" type="VALUE">
                      <a:rPr lang="en-US" sz="32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782-254F-8B8F-0365E7182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Sheet2!$A$6</c:f>
              <c:strCache>
                <c:ptCount val="1"/>
                <c:pt idx="0">
                  <c:v>Number of tickets scanned</c:v>
                </c:pt>
              </c:strCache>
            </c:strRef>
          </c:cat>
          <c:val>
            <c:numRef>
              <c:f>Sheet2!$C$6</c:f>
              <c:numCache>
                <c:formatCode>General</c:formatCode>
                <c:ptCount val="1"/>
                <c:pt idx="0">
                  <c:v>8871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2-254F-8B8F-0365E7182D0B}"/>
            </c:ext>
          </c:extLst>
        </c:ser>
        <c:ser>
          <c:idx val="2"/>
          <c:order val="2"/>
          <c:tx>
            <c:v>3:00 PM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EC5FCD-D1A7-D84C-A6CA-C0AD8F201687}" type="VALUE">
                      <a:rPr lang="en-US" sz="32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82-254F-8B8F-0365E7182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Sheet2!$A$6</c:f>
              <c:strCache>
                <c:ptCount val="1"/>
                <c:pt idx="0">
                  <c:v>Number of tickets scanned</c:v>
                </c:pt>
              </c:strCache>
            </c:strRef>
          </c:cat>
          <c:val>
            <c:numRef>
              <c:f>Sheet2!$D$6</c:f>
              <c:numCache>
                <c:formatCode>General</c:formatCode>
                <c:ptCount val="1"/>
                <c:pt idx="0">
                  <c:v>8818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2-254F-8B8F-0365E7182D0B}"/>
            </c:ext>
          </c:extLst>
        </c:ser>
        <c:ser>
          <c:idx val="3"/>
          <c:order val="3"/>
          <c:tx>
            <c:v>3:30 PM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F0BDAF-21A6-8943-AEA5-FC5055605AEB}" type="VALUE">
                      <a:rPr lang="en-US" sz="32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782-254F-8B8F-0365E7182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Sheet2!$A$6</c:f>
              <c:strCache>
                <c:ptCount val="1"/>
                <c:pt idx="0">
                  <c:v>Number of tickets scanned</c:v>
                </c:pt>
              </c:strCache>
            </c:strRef>
          </c:cat>
          <c:val>
            <c:numRef>
              <c:f>Sheet2!$E$6</c:f>
              <c:numCache>
                <c:formatCode>General</c:formatCode>
                <c:ptCount val="1"/>
                <c:pt idx="0">
                  <c:v>14390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82-254F-8B8F-0365E7182D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7800175"/>
        <c:axId val="2027989135"/>
      </c:barChart>
      <c:catAx>
        <c:axId val="197780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89135"/>
        <c:crosses val="autoZero"/>
        <c:auto val="1"/>
        <c:lblAlgn val="ctr"/>
        <c:lblOffset val="100"/>
        <c:noMultiLvlLbl val="0"/>
      </c:catAx>
      <c:valAx>
        <c:axId val="202798913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780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77299537980955E-2"/>
          <c:y val="0.75814334641278669"/>
          <c:w val="0.94036554693157826"/>
          <c:h val="0.222379335843913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62F2BF-9E47-6443-90CB-FB481D8679A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0070C0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TEXT LAYOUT 1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4B6FF7E9-9013-0D49-BEF1-91068CF2D6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1879816"/>
            <a:ext cx="8074554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B17D54-89C1-EA49-8189-68D7302262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434F866-B194-2242-A835-74EAA8B747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778" y="2663732"/>
            <a:ext cx="8074554" cy="327986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pharetra </a:t>
            </a:r>
            <a:r>
              <a:rPr lang="en-US" dirty="0" err="1"/>
              <a:t>augue</a:t>
            </a:r>
            <a:r>
              <a:rPr lang="en-US" dirty="0"/>
              <a:t> id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lorem, in </a:t>
            </a:r>
            <a:r>
              <a:rPr lang="en-US" dirty="0" err="1"/>
              <a:t>auctor</a:t>
            </a:r>
            <a:r>
              <a:rPr lang="en-US" dirty="0"/>
              <a:t> ipsum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813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B74F6393-0A55-8A4B-B0AA-28436C94D3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6722074C-64B9-E142-AEFF-E901EC1C45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0070C0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TEXT LAYOUT 2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3C2582-64DE-E544-AA6D-7C419D90D9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1879816"/>
            <a:ext cx="8074554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0A9F829-3FFD-7644-8515-A8008CDBB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778" y="2663732"/>
            <a:ext cx="8074554" cy="1671201"/>
          </a:xfrm>
          <a:prstGeom prst="rect">
            <a:avLst/>
          </a:prstGeom>
        </p:spPr>
        <p:txBody>
          <a:bodyPr numCol="2" spcCol="18288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</p:txBody>
      </p:sp>
    </p:spTree>
    <p:extLst>
      <p:ext uri="{BB962C8B-B14F-4D97-AF65-F5344CB8AC3E}">
        <p14:creationId xmlns:p14="http://schemas.microsoft.com/office/powerpoint/2010/main" val="37589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B7BC41C8-B5F2-3340-8DBC-571D6FF38C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ECDD780A-BA65-DF46-9DCF-0533228863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0070C0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COMPARISON SLIDE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2EDCA51E-56EA-AA4A-919D-4A7208144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1879816"/>
            <a:ext cx="8074554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13E9F16F-BD33-8649-8099-763CB4E705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08778" y="2715784"/>
            <a:ext cx="3813193" cy="44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cap="none" baseline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7FBE520-F85D-F947-AB38-626F7D3EDB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8778" y="3231622"/>
            <a:ext cx="3813193" cy="2576511"/>
          </a:xfrm>
          <a:prstGeom prst="rect">
            <a:avLst/>
          </a:prstGeom>
        </p:spPr>
        <p:txBody>
          <a:bodyPr numCol="1" spcCol="182880"/>
          <a:lstStyle>
            <a:lvl1pPr marL="342900" indent="-3429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pharetra </a:t>
            </a:r>
            <a:r>
              <a:rPr lang="en-US" dirty="0" err="1"/>
              <a:t>augue</a:t>
            </a:r>
            <a:r>
              <a:rPr lang="en-US" dirty="0"/>
              <a:t> id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FC109253-1EB1-5744-9945-288EB296FCA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70139" y="2715784"/>
            <a:ext cx="3813193" cy="44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cap="none" baseline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73098C6-2875-244C-823B-3E8837F66A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139" y="3231622"/>
            <a:ext cx="3813193" cy="2576511"/>
          </a:xfrm>
          <a:prstGeom prst="rect">
            <a:avLst/>
          </a:prstGeom>
        </p:spPr>
        <p:txBody>
          <a:bodyPr numCol="1" spcCol="182880"/>
          <a:lstStyle>
            <a:lvl1pPr marL="342900" indent="-3429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pharetra </a:t>
            </a:r>
            <a:r>
              <a:rPr lang="en-US" dirty="0" err="1"/>
              <a:t>augue</a:t>
            </a:r>
            <a:r>
              <a:rPr lang="en-US" dirty="0"/>
              <a:t> id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16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063E3D99-8CB1-2743-940F-AAE4274CE5F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55780" y="2049517"/>
            <a:ext cx="6558454" cy="3905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insert chart or table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F1BC5C97-3D38-414B-A9A6-249B97FBECC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1AE8A31-0A25-CD48-ADDE-D86BE957D17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0070C0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CHART OR TABLE SLIDE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500169E-19C4-F343-870A-7462A5A439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2083017"/>
            <a:ext cx="2164822" cy="3623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7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C051F5-D586-7243-A77B-BE9ABB3223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9201" y="1912373"/>
            <a:ext cx="6324600" cy="3905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B212E8AB-F174-B244-B36A-F74EE71CD9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81A0DAD-F474-A446-A9CF-9BC759E6AB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0070C0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PICTURE SLIDE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538542F9-75C4-D945-91F0-05D052E000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8778" y="2083017"/>
            <a:ext cx="2164822" cy="3623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newspaper&#10;&#10;Description automatically generated">
            <a:extLst>
              <a:ext uri="{FF2B5EF4-FFF2-40B4-BE49-F238E27FC236}">
                <a16:creationId xmlns:a16="http://schemas.microsoft.com/office/drawing/2014/main" id="{3A665059-EF50-A74D-97AF-ACEDAB94C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85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newspaper&#10;&#10;Description automatically generated">
            <a:extLst>
              <a:ext uri="{FF2B5EF4-FFF2-40B4-BE49-F238E27FC236}">
                <a16:creationId xmlns:a16="http://schemas.microsoft.com/office/drawing/2014/main" id="{17E4598C-1690-A247-B8F0-6BCFA8F4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11199" y="3427538"/>
            <a:ext cx="8074553" cy="643252"/>
          </a:xfrm>
        </p:spPr>
        <p:txBody>
          <a:bodyPr/>
          <a:lstStyle/>
          <a:p>
            <a:r>
              <a:rPr lang="en-US" dirty="0" err="1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Queuing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Queuing with Physical Distancing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8EE2E-CBC6-5944-BEE3-6CA1D27BD9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baseline="30000" dirty="0"/>
              <a:t>1</a:t>
            </a:r>
            <a:r>
              <a:rPr lang="en-US" dirty="0"/>
              <a:t>SGSA – Guide to Safety at Sports Grounds - Sixth edition</a:t>
            </a:r>
            <a:endParaRPr lang="en-US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Current Queue space is allocated at around 4 - 9 ft</a:t>
            </a:r>
            <a:r>
              <a:rPr lang="en-US" baseline="30000" dirty="0"/>
              <a:t>2</a:t>
            </a:r>
            <a:r>
              <a:rPr lang="en-US" dirty="0"/>
              <a:t>/ person</a:t>
            </a:r>
          </a:p>
          <a:p>
            <a:pPr>
              <a:lnSpc>
                <a:spcPct val="110000"/>
              </a:lnSpc>
            </a:pPr>
            <a:r>
              <a:rPr lang="en-US" dirty="0"/>
              <a:t>These are short period queues so higher density has been acceptable</a:t>
            </a:r>
            <a:r>
              <a:rPr lang="en-US" baseline="30000" dirty="0"/>
              <a:t>1</a:t>
            </a:r>
          </a:p>
          <a:p>
            <a:pPr>
              <a:lnSpc>
                <a:spcPct val="110000"/>
              </a:lnSpc>
            </a:pPr>
            <a:r>
              <a:rPr lang="en-US" dirty="0"/>
              <a:t>Physical Distancing Queue space allocated at least 36 ft</a:t>
            </a:r>
            <a:r>
              <a:rPr lang="en-US" baseline="30000" dirty="0"/>
              <a:t>2</a:t>
            </a:r>
            <a:r>
              <a:rPr lang="en-US" dirty="0"/>
              <a:t>/ person</a:t>
            </a:r>
          </a:p>
          <a:p>
            <a:pPr>
              <a:lnSpc>
                <a:spcPct val="110000"/>
              </a:lnSpc>
            </a:pPr>
            <a:r>
              <a:rPr lang="en-US" dirty="0"/>
              <a:t>This could increase a 5000 ft</a:t>
            </a:r>
            <a:r>
              <a:rPr lang="en-US" baseline="30000" dirty="0"/>
              <a:t>2 </a:t>
            </a:r>
            <a:r>
              <a:rPr lang="en-US" dirty="0"/>
              <a:t>queue to a 20,000 – 45,000 ft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7534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35DDB-B280-AD46-9CE0-0DD09DCE666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Queue Examples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1A2938-AF60-D94B-AFD2-75A89130C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95061"/>
              </p:ext>
            </p:extLst>
          </p:nvPr>
        </p:nvGraphicFramePr>
        <p:xfrm>
          <a:off x="2506564" y="2548466"/>
          <a:ext cx="3749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">
                  <a:extLst>
                    <a:ext uri="{9D8B030D-6E8A-4147-A177-3AD203B41FA5}">
                      <a16:colId xmlns:a16="http://schemas.microsoft.com/office/drawing/2014/main" val="449856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537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FBF407E-44E6-D440-B824-B22C0D6CE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49728"/>
              </p:ext>
            </p:extLst>
          </p:nvPr>
        </p:nvGraphicFramePr>
        <p:xfrm>
          <a:off x="2506564" y="3283205"/>
          <a:ext cx="5486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44985652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537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F3A201-4D30-604B-B6A4-C9C4CC579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75694"/>
              </p:ext>
            </p:extLst>
          </p:nvPr>
        </p:nvGraphicFramePr>
        <p:xfrm>
          <a:off x="2506564" y="4195744"/>
          <a:ext cx="109728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4985652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5371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C44D891-CA49-C948-8889-0B53586545E1}"/>
              </a:ext>
            </a:extLst>
          </p:cNvPr>
          <p:cNvSpPr txBox="1"/>
          <p:nvPr/>
        </p:nvSpPr>
        <p:spPr>
          <a:xfrm>
            <a:off x="3659315" y="261059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Roman" panose="02000503020000020003" pitchFamily="2" charset="0"/>
              </a:rPr>
              <a:t>4 ft</a:t>
            </a:r>
            <a:r>
              <a:rPr lang="en-US" sz="2000" baseline="30000" dirty="0">
                <a:latin typeface="Avenir Roman" panose="02000503020000020003" pitchFamily="2" charset="0"/>
              </a:rPr>
              <a:t>2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CD3101-AB07-2643-9722-A07EF13B2935}"/>
              </a:ext>
            </a:extLst>
          </p:cNvPr>
          <p:cNvSpPr txBox="1"/>
          <p:nvPr/>
        </p:nvSpPr>
        <p:spPr>
          <a:xfrm>
            <a:off x="3659315" y="3372859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Roman" panose="02000503020000020003" pitchFamily="2" charset="0"/>
              </a:rPr>
              <a:t>9 ft</a:t>
            </a:r>
            <a:r>
              <a:rPr lang="en-US" sz="2000" baseline="30000" dirty="0">
                <a:latin typeface="Avenir Roman" panose="02000503020000020003" pitchFamily="2" charset="0"/>
              </a:rPr>
              <a:t>2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BB2DB-CD05-AD44-8EED-221C06BC1507}"/>
              </a:ext>
            </a:extLst>
          </p:cNvPr>
          <p:cNvSpPr txBox="1"/>
          <p:nvPr/>
        </p:nvSpPr>
        <p:spPr>
          <a:xfrm>
            <a:off x="3659315" y="4559718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Roman" panose="02000503020000020003" pitchFamily="2" charset="0"/>
              </a:rPr>
              <a:t>36 ft</a:t>
            </a:r>
            <a:r>
              <a:rPr lang="en-US" sz="2000" baseline="30000" dirty="0">
                <a:latin typeface="Avenir Roman" panose="02000503020000020003" pitchFamily="2" charset="0"/>
              </a:rPr>
              <a:t>2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6F6FD2-1D98-384D-9F94-6339AB82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22" y="1803622"/>
            <a:ext cx="5875413" cy="36721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2EB8E9-D136-964A-BE8E-2E2AC0508B68}"/>
              </a:ext>
            </a:extLst>
          </p:cNvPr>
          <p:cNvSpPr txBox="1"/>
          <p:nvPr/>
        </p:nvSpPr>
        <p:spPr>
          <a:xfrm>
            <a:off x="6411622" y="5507948"/>
            <a:ext cx="325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Roman" panose="02000503020000020003" pitchFamily="2" charset="0"/>
              </a:rPr>
              <a:t>108 people vs. 972 people</a:t>
            </a:r>
          </a:p>
        </p:txBody>
      </p:sp>
    </p:spTree>
    <p:extLst>
      <p:ext uri="{BB962C8B-B14F-4D97-AF65-F5344CB8AC3E}">
        <p14:creationId xmlns:p14="http://schemas.microsoft.com/office/powerpoint/2010/main" val="36897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482D4-E213-AF43-BACC-3688E3CD8C6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Ingress Volume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CF97DA-F41A-AA48-B546-EE988AF17A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Ingress volume increases closer to event time increasing crowd density and wait time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944B32-B866-B741-8F1D-C1B9E4DC6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518788"/>
              </p:ext>
            </p:extLst>
          </p:nvPr>
        </p:nvGraphicFramePr>
        <p:xfrm>
          <a:off x="4826643" y="1898248"/>
          <a:ext cx="6377651" cy="391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B163FE-31A8-184C-AB93-CB27C24CD44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* Ticket </a:t>
            </a:r>
            <a:r>
              <a:rPr lang="en-US" dirty="0" err="1"/>
              <a:t>scaning</a:t>
            </a:r>
            <a:r>
              <a:rPr lang="en-US" dirty="0"/>
              <a:t> BU vs UT – 11/23/2019</a:t>
            </a:r>
          </a:p>
        </p:txBody>
      </p:sp>
    </p:spTree>
    <p:extLst>
      <p:ext uri="{BB962C8B-B14F-4D97-AF65-F5344CB8AC3E}">
        <p14:creationId xmlns:p14="http://schemas.microsoft.com/office/powerpoint/2010/main" val="186163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Virtual Queue Options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App or ticketing based solutions to meter location and capacity</a:t>
            </a:r>
          </a:p>
          <a:p>
            <a:pPr>
              <a:lnSpc>
                <a:spcPct val="110000"/>
              </a:lnSpc>
            </a:pPr>
            <a:r>
              <a:rPr lang="en-US" dirty="0"/>
              <a:t>Ticketing solutions could create an all in one queue verification/ticket validation opportunity</a:t>
            </a:r>
          </a:p>
          <a:p>
            <a:pPr>
              <a:lnSpc>
                <a:spcPct val="110000"/>
              </a:lnSpc>
            </a:pPr>
            <a:r>
              <a:rPr lang="en-US" dirty="0"/>
              <a:t>Scheduled arrivals based on demand and capacity </a:t>
            </a:r>
          </a:p>
          <a:p>
            <a:pPr>
              <a:lnSpc>
                <a:spcPct val="110000"/>
              </a:lnSpc>
            </a:pPr>
            <a:r>
              <a:rPr lang="en-US" dirty="0"/>
              <a:t>Could also support zoning or segmenting of venues</a:t>
            </a:r>
            <a:endParaRPr lang="en-US" baseline="30000" dirty="0"/>
          </a:p>
          <a:p>
            <a:pPr>
              <a:lnSpc>
                <a:spcPct val="110000"/>
              </a:lnSpc>
            </a:pPr>
            <a:r>
              <a:rPr lang="en-US" dirty="0"/>
              <a:t>May offer other support or services if patrons self select (Elevators, seating, captioning, etc.)</a:t>
            </a:r>
          </a:p>
          <a:p>
            <a:pPr>
              <a:lnSpc>
                <a:spcPct val="110000"/>
              </a:lnSpc>
            </a:pPr>
            <a:endParaRPr lang="en-US" baseline="30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CAA577-D7F0-E34B-96AA-99983CF7DD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879816"/>
            <a:ext cx="8074554" cy="643252"/>
          </a:xfrm>
        </p:spPr>
        <p:txBody>
          <a:bodyPr/>
          <a:lstStyle/>
          <a:p>
            <a:r>
              <a:rPr lang="en-US" dirty="0"/>
              <a:t>Solution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24121" y="3404389"/>
            <a:ext cx="8074553" cy="643252"/>
          </a:xfrm>
        </p:spPr>
        <p:txBody>
          <a:bodyPr/>
          <a:lstStyle/>
          <a:p>
            <a:r>
              <a:rPr lang="en-US" dirty="0"/>
              <a:t>Question Break</a:t>
            </a:r>
          </a:p>
        </p:txBody>
      </p:sp>
    </p:spTree>
    <p:extLst>
      <p:ext uri="{BB962C8B-B14F-4D97-AF65-F5344CB8AC3E}">
        <p14:creationId xmlns:p14="http://schemas.microsoft.com/office/powerpoint/2010/main" val="250990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GX Enhancements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Availability to offer a streamlined shorter wait environment</a:t>
            </a:r>
          </a:p>
          <a:p>
            <a:pPr>
              <a:lnSpc>
                <a:spcPct val="110000"/>
              </a:lnSpc>
            </a:pPr>
            <a:r>
              <a:rPr lang="en-US" dirty="0"/>
              <a:t>Packaging or ordering availability for concession on arrival</a:t>
            </a:r>
          </a:p>
          <a:p>
            <a:pPr>
              <a:lnSpc>
                <a:spcPct val="110000"/>
              </a:lnSpc>
            </a:pPr>
            <a:r>
              <a:rPr lang="en-US" dirty="0"/>
              <a:t>Support premium offering to supporters</a:t>
            </a:r>
            <a:endParaRPr lang="en-US" baseline="30000" dirty="0"/>
          </a:p>
          <a:p>
            <a:pPr>
              <a:lnSpc>
                <a:spcPct val="110000"/>
              </a:lnSpc>
            </a:pPr>
            <a:r>
              <a:rPr lang="en-US" dirty="0"/>
              <a:t>Ability to forge relationships and communications specific to guest needs </a:t>
            </a:r>
          </a:p>
          <a:p>
            <a:pPr>
              <a:lnSpc>
                <a:spcPct val="110000"/>
              </a:lnSpc>
            </a:pPr>
            <a:endParaRPr lang="en-US" baseline="30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146075-5111-F449-8813-83BCCBF4D0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879816"/>
            <a:ext cx="8074554" cy="643252"/>
          </a:xfrm>
        </p:spPr>
        <p:txBody>
          <a:bodyPr/>
          <a:lstStyle/>
          <a:p>
            <a:r>
              <a:rPr lang="en-US" dirty="0"/>
              <a:t>Guest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F8C8-1B29-4C4F-8673-726AE11FE0D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112ED73-E3E5-6246-86F1-800BA82AAD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8" y="2663732"/>
            <a:ext cx="8074554" cy="3279867"/>
          </a:xfrm>
        </p:spPr>
        <p:txBody>
          <a:bodyPr numCol="1"/>
          <a:lstStyle/>
          <a:p>
            <a:pPr>
              <a:lnSpc>
                <a:spcPct val="110000"/>
              </a:lnSpc>
            </a:pPr>
            <a:r>
              <a:rPr lang="en-US" dirty="0"/>
              <a:t>Can be tech heavy, multiple integration hurdles</a:t>
            </a:r>
          </a:p>
          <a:p>
            <a:pPr>
              <a:lnSpc>
                <a:spcPct val="110000"/>
              </a:lnSpc>
            </a:pPr>
            <a:r>
              <a:rPr lang="en-US" dirty="0"/>
              <a:t>Timing will be critical</a:t>
            </a:r>
          </a:p>
          <a:p>
            <a:pPr>
              <a:lnSpc>
                <a:spcPct val="110000"/>
              </a:lnSpc>
            </a:pPr>
            <a:r>
              <a:rPr lang="en-US" dirty="0"/>
              <a:t>Existing IT infrastructure can be important</a:t>
            </a:r>
            <a:endParaRPr lang="en-US" baseline="30000" dirty="0"/>
          </a:p>
          <a:p>
            <a:pPr>
              <a:lnSpc>
                <a:spcPct val="110000"/>
              </a:lnSpc>
            </a:pPr>
            <a:r>
              <a:rPr lang="en-US" dirty="0"/>
              <a:t>No mature products in the event market</a:t>
            </a:r>
          </a:p>
          <a:p>
            <a:pPr>
              <a:lnSpc>
                <a:spcPct val="110000"/>
              </a:lnSpc>
            </a:pPr>
            <a:r>
              <a:rPr lang="en-US" dirty="0"/>
              <a:t>May have to provide additional entertainment for early arrivals</a:t>
            </a:r>
          </a:p>
          <a:p>
            <a:pPr>
              <a:lnSpc>
                <a:spcPct val="110000"/>
              </a:lnSpc>
            </a:pPr>
            <a:r>
              <a:rPr lang="en-US" dirty="0"/>
              <a:t>What if a patron misses their time in queue?</a:t>
            </a:r>
          </a:p>
          <a:p>
            <a:pPr>
              <a:lnSpc>
                <a:spcPct val="110000"/>
              </a:lnSpc>
            </a:pPr>
            <a:endParaRPr lang="en-US" baseline="30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F7A19C-8CF3-854C-92BB-4CAD22F208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879816"/>
            <a:ext cx="8074554" cy="643252"/>
          </a:xfrm>
        </p:spPr>
        <p:txBody>
          <a:bodyPr/>
          <a:lstStyle/>
          <a:p>
            <a:r>
              <a:rPr lang="en-US" dirty="0"/>
              <a:t>Implementation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2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F8C8-1B29-4C4F-8673-726AE11FE0D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Physical Queuing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112ED73-E3E5-6246-86F1-800BA82AAD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8" y="2663732"/>
            <a:ext cx="8074554" cy="3279867"/>
          </a:xfrm>
        </p:spPr>
        <p:txBody>
          <a:bodyPr numCol="1"/>
          <a:lstStyle/>
          <a:p>
            <a:pPr>
              <a:lnSpc>
                <a:spcPct val="110000"/>
              </a:lnSpc>
            </a:pPr>
            <a:r>
              <a:rPr lang="en-US" dirty="0"/>
              <a:t>Space layouts need to be configured for flexibility</a:t>
            </a:r>
          </a:p>
          <a:p>
            <a:pPr>
              <a:lnSpc>
                <a:spcPct val="110000"/>
              </a:lnSpc>
            </a:pPr>
            <a:r>
              <a:rPr lang="en-US" dirty="0"/>
              <a:t>Allow for more distance between queueing, screening and ticket operations</a:t>
            </a:r>
            <a:endParaRPr lang="en-US" baseline="30000" dirty="0"/>
          </a:p>
          <a:p>
            <a:pPr>
              <a:lnSpc>
                <a:spcPct val="110000"/>
              </a:lnSpc>
            </a:pPr>
            <a:r>
              <a:rPr lang="en-US" dirty="0"/>
              <a:t>Graphic reminders on queuing expectations</a:t>
            </a:r>
          </a:p>
          <a:p>
            <a:pPr>
              <a:lnSpc>
                <a:spcPct val="110000"/>
              </a:lnSpc>
            </a:pPr>
            <a:r>
              <a:rPr lang="en-US" dirty="0"/>
              <a:t>Staff to guide patrons to through queue to screening</a:t>
            </a:r>
          </a:p>
          <a:p>
            <a:pPr marL="0" indent="0">
              <a:lnSpc>
                <a:spcPct val="110000"/>
              </a:lnSpc>
              <a:buNone/>
            </a:pPr>
            <a:endParaRPr lang="en-US" baseline="30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F7A19C-8CF3-854C-92BB-4CAD22F208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879816"/>
            <a:ext cx="8074554" cy="643252"/>
          </a:xfrm>
        </p:spPr>
        <p:txBody>
          <a:bodyPr/>
          <a:lstStyle/>
          <a:p>
            <a:r>
              <a:rPr lang="en-US" dirty="0"/>
              <a:t>Space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4992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-Forum-Series-Template" id="{7685F1F1-02BA-CA4B-AAB3-FCDD40979D6F}" vid="{08CB969F-6B7F-044A-B244-D20F878C8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-Forum-Series-Template" id="{7685F1F1-02BA-CA4B-AAB3-FCDD40979D6F}" vid="{4650109C-B41C-504E-9ABC-0D9A82036A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3429</TotalTime>
  <Words>293</Words>
  <Application>Microsoft Macintosh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Next</vt:lpstr>
      <vt:lpstr>Avenir Next Demi Bold</vt:lpstr>
      <vt:lpstr>Avenir Next Medium</vt:lpstr>
      <vt:lpstr>Avenir Roman</vt:lpstr>
      <vt:lpstr>Wingdings</vt:lpstr>
      <vt:lpstr>Title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Pittman, Drew</dc:creator>
  <cp:lastModifiedBy>Pittman, Drew</cp:lastModifiedBy>
  <cp:revision>18</cp:revision>
  <dcterms:created xsi:type="dcterms:W3CDTF">2020-04-27T16:12:29Z</dcterms:created>
  <dcterms:modified xsi:type="dcterms:W3CDTF">2020-04-30T01:21:59Z</dcterms:modified>
</cp:coreProperties>
</file>